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3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4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5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6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7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8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9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10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11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12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13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notesSlides/notesSlide14.xml" ContentType="application/vnd.openxmlformats-officedocument.presentationml.notesSlide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notesSlides/notesSlide15.xml" ContentType="application/vnd.openxmlformats-officedocument.presentationml.notesSlide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notesSlides/notesSlide16.xml" ContentType="application/vnd.openxmlformats-officedocument.presentationml.notesSlid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17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18.xml" ContentType="application/vnd.openxmlformats-officedocument.presentationml.notesSlide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notesSlides/notesSlide19.xml" ContentType="application/vnd.openxmlformats-officedocument.presentationml.notesSlid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20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notesSlides/notesSlide21.xml" ContentType="application/vnd.openxmlformats-officedocument.presentationml.notesSlide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2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notesSlides/notesSlide23.xml" ContentType="application/vnd.openxmlformats-officedocument.presentationml.notesSlide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notesSlides/notesSlide24.xml" ContentType="application/vnd.openxmlformats-officedocument.presentationml.notesSlide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44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6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6" loCatId="hierarchy" qsTypeId="urn:microsoft.com/office/officeart/2005/8/quickstyle/simple1#5" qsCatId="simple" csTypeId="urn:microsoft.com/office/officeart/2005/8/colors/accent2_1#6" csCatId="accent1" phldr="0"/>
      <dgm:spPr/>
      <dgm:t>
        <a:bodyPr/>
        <a:lstStyle/>
        <a:p>
          <a:endParaRPr lang="zh-CN" altLang="en-US"/>
        </a:p>
      </dgm:t>
    </dgm:pt>
    <dgm:pt modelId="{2AFB1B2A-8749-4E5E-9CB9-0B60F81C46F8}" type="parTrans" cxnId="{CBF8D67A-59C4-4724-9BA6-F7B8182F2684}">
      <dgm:prSet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latin typeface="微软雅黑" panose="020B0503020204020204" charset="-122"/>
              <a:ea typeface="微软雅黑" panose="020B0503020204020204" charset="-122"/>
            </a:rPr>
            <a:t>机械效率</a:t>
          </a:r>
        </a:p>
      </dgm:t>
    </dgm:pt>
    <dgm:pt modelId="{AC2BFF99-DAE2-494A-88AB-85D75BC6D2EE}" type="parTrans" cxnId="{3184C7FB-1CD4-48FF-8ECA-7A8E9266C031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微软雅黑" panose="020B0503020204020204" charset="-122"/>
              <a:ea typeface="微软雅黑" panose="020B0503020204020204" charset="-122"/>
            </a:rPr>
            <a:t>有用功</a:t>
          </a:r>
        </a:p>
      </dgm:t>
    </dgm:pt>
    <dgm:pt modelId="{4A6A0524-D9B7-4A37-8E78-5FE688BDCCE6}" type="parTrans" cxnId="{0417B3E2-7562-47A7-8F17-60BC34E03C1D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微软雅黑" panose="020B0503020204020204" charset="-122"/>
              <a:ea typeface="微软雅黑" panose="020B0503020204020204" charset="-122"/>
            </a:rPr>
            <a:t>对物体所做有用的功</a:t>
          </a:r>
        </a:p>
      </dgm:t>
    </dgm:pt>
    <dgm:pt modelId="{39CECE7E-7D7C-4022-9437-1E0813814145}" type="sibTrans" cxnId="{0417B3E2-7562-47A7-8F17-60BC34E03C1D}">
      <dgm:prSet/>
      <dgm:spPr/>
      <dgm:t>
        <a:bodyPr/>
        <a:lstStyle/>
        <a:p>
          <a:endParaRPr lang="zh-CN" altLang="en-US"/>
        </a:p>
      </dgm:t>
    </dgm:pt>
    <dgm:pt modelId="{B98A0394-6758-42EB-8D0E-4491BED52B6C}" type="sibTrans" cxnId="{3184C7FB-1CD4-48FF-8ECA-7A8E9266C031}">
      <dgm:prSet/>
      <dgm:spPr/>
      <dgm:t>
        <a:bodyPr/>
        <a:lstStyle/>
        <a:p>
          <a:endParaRPr lang="zh-CN" altLang="en-US"/>
        </a:p>
      </dgm:t>
    </dgm:pt>
    <dgm:pt modelId="{AF11B2AE-E45B-4C50-B114-1C7585F4FB98}" type="parTrans" cxnId="{CA986972-7ACB-4C38-B24D-B35B5E226D28}">
      <dgm:prSet/>
      <dgm:spPr/>
      <dgm:t>
        <a:bodyPr/>
        <a:lstStyle/>
        <a:p>
          <a:endParaRPr/>
        </a:p>
      </dgm:t>
    </dgm:pt>
    <dgm:pt modelId="{8EDC4987-10A0-4359-B926-E7CE7587EF21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>
              <a:latin typeface="微软雅黑" panose="020B0503020204020204" charset="-122"/>
              <a:ea typeface="微软雅黑" panose="020B0503020204020204" charset="-122"/>
            </a:rPr>
            <a:t>额外功</a:t>
          </a:r>
        </a:p>
      </dgm:t>
    </dgm:pt>
    <dgm:pt modelId="{E03995C6-E3E2-4827-9419-C5BCF04F5C74}" type="parTrans" cxnId="{DD6DAE2C-A2D8-40BA-B8B5-75F9088CBC63}">
      <dgm:prSet/>
      <dgm:spPr/>
      <dgm:t>
        <a:bodyPr/>
        <a:lstStyle/>
        <a:p>
          <a:endParaRPr/>
        </a:p>
      </dgm:t>
    </dgm:pt>
    <dgm:pt modelId="{43A1A533-9712-4107-9BDF-F946037072D9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人们额外需要做的功</a:t>
          </a:r>
          <a:endParaRPr lang="zh-CN" sz="1600">
            <a:latin typeface="微软雅黑" panose="020B0503020204020204" charset="-122"/>
            <a:ea typeface="微软雅黑" panose="020B0503020204020204" charset="-122"/>
          </a:endParaRPr>
        </a:p>
      </dgm:t>
    </dgm:pt>
    <dgm:pt modelId="{783DB700-D012-4988-8E27-77ECE945F9B5}" type="sibTrans" cxnId="{DD6DAE2C-A2D8-40BA-B8B5-75F9088CBC63}">
      <dgm:prSet/>
      <dgm:spPr/>
      <dgm:t>
        <a:bodyPr/>
        <a:lstStyle/>
        <a:p>
          <a:endParaRPr/>
        </a:p>
      </dgm:t>
    </dgm:pt>
    <dgm:pt modelId="{2809C35A-CBD5-4490-988C-1CC96524EF03}" type="sibTrans" cxnId="{CA986972-7ACB-4C38-B24D-B35B5E226D28}">
      <dgm:prSet/>
      <dgm:spPr/>
      <dgm:t>
        <a:bodyPr/>
        <a:lstStyle/>
        <a:p>
          <a:endParaRPr/>
        </a:p>
      </dgm:t>
    </dgm:pt>
    <dgm:pt modelId="{6463BFF2-7B91-456B-8C00-CA9F5FB779C9}" type="parTrans" cxnId="{BD114C81-D17B-4AA6-AFAB-743182D50181}">
      <dgm:prSet/>
      <dgm:spPr/>
      <dgm:t>
        <a:bodyPr/>
        <a:lstStyle/>
        <a:p>
          <a:endParaRPr/>
        </a:p>
      </dgm:t>
    </dgm:pt>
    <dgm:pt modelId="{B47A427D-6C47-4FE7-A2F6-9862779EE4DB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>
              <a:latin typeface="微软雅黑" panose="020B0503020204020204" charset="-122"/>
              <a:ea typeface="微软雅黑" panose="020B0503020204020204" charset="-122"/>
            </a:rPr>
            <a:t>总功</a:t>
          </a:r>
        </a:p>
      </dgm:t>
    </dgm:pt>
    <dgm:pt modelId="{4A2761CE-C533-4DD2-ADBA-96789EDB8921}" type="parTrans" cxnId="{FB39425C-259C-4876-8A19-AC786FABB8E3}">
      <dgm:prSet/>
      <dgm:spPr/>
      <dgm:t>
        <a:bodyPr/>
        <a:lstStyle/>
        <a:p>
          <a:endParaRPr/>
        </a:p>
      </dgm:t>
    </dgm:pt>
    <dgm:pt modelId="{E64DF83D-2CAF-4D87-B868-A88A0496EF1B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>
              <a:latin typeface="微软雅黑" panose="020B0503020204020204" charset="-122"/>
              <a:ea typeface="微软雅黑" panose="020B0503020204020204" charset="-122"/>
            </a:rPr>
            <a:t>有用功与额外功的总和</a:t>
          </a:r>
        </a:p>
      </dgm:t>
    </dgm:pt>
    <dgm:pt modelId="{58CD04D6-4152-461D-B449-2A27E4893D41}" type="sibTrans" cxnId="{FB39425C-259C-4876-8A19-AC786FABB8E3}">
      <dgm:prSet/>
      <dgm:spPr/>
      <dgm:t>
        <a:bodyPr/>
        <a:lstStyle/>
        <a:p>
          <a:endParaRPr/>
        </a:p>
      </dgm:t>
    </dgm:pt>
    <dgm:pt modelId="{2D2FA2B6-5817-4BB6-B609-C4FDE57461E5}" type="sibTrans" cxnId="{BD114C81-D17B-4AA6-AFAB-743182D50181}">
      <dgm:prSet/>
      <dgm:spPr/>
      <dgm:t>
        <a:bodyPr/>
        <a:lstStyle/>
        <a:p>
          <a:endParaRPr/>
        </a:p>
      </dgm:t>
    </dgm:pt>
    <dgm:pt modelId="{854FBFB3-ED65-4285-B6B3-74FB29A8058B}" type="parTrans" cxnId="{3B41ABA9-93F2-43AE-BD04-40FF8153BBAF}">
      <dgm:prSet/>
      <dgm:spPr/>
      <dgm:t>
        <a:bodyPr/>
        <a:lstStyle/>
        <a:p>
          <a:endParaRPr/>
        </a:p>
      </dgm:t>
    </dgm:pt>
    <dgm:pt modelId="{3205F1EF-225A-4A34-824D-B5897B4FDFFF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>
              <a:latin typeface="微软雅黑" panose="020B0503020204020204" charset="-122"/>
              <a:ea typeface="微软雅黑" panose="020B0503020204020204" charset="-122"/>
            </a:rPr>
            <a:t>机械效率</a:t>
          </a:r>
        </a:p>
      </dgm:t>
    </dgm:pt>
    <dgm:pt modelId="{B2D98460-55C6-4171-8215-EFD4949D544A}" type="parTrans" cxnId="{A60D9718-AB42-49D4-B71C-C4B40BB1042C}">
      <dgm:prSet/>
      <dgm:spPr/>
      <dgm:t>
        <a:bodyPr/>
        <a:lstStyle/>
        <a:p>
          <a:endParaRPr/>
        </a:p>
      </dgm:t>
    </dgm:pt>
    <dgm:pt modelId="{750A3BD0-2C41-4598-BC9C-89E31EDCE55B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微软雅黑" panose="020B0503020204020204" charset="-122"/>
              <a:ea typeface="微软雅黑" panose="020B0503020204020204" charset="-122"/>
            </a:rPr>
            <a:t>有用功与总功的比值</a:t>
          </a:r>
        </a:p>
      </dgm:t>
    </dgm:pt>
    <dgm:pt modelId="{CB6FC766-0DC3-478E-A1B1-4F5F78E0D88C}" type="sibTrans" cxnId="{A60D9718-AB42-49D4-B71C-C4B40BB1042C}">
      <dgm:prSet/>
      <dgm:spPr/>
      <dgm:t>
        <a:bodyPr/>
        <a:lstStyle/>
        <a:p>
          <a:endParaRPr/>
        </a:p>
      </dgm:t>
    </dgm:pt>
    <dgm:pt modelId="{E7D884C8-92A6-4FF5-8EA4-45479798E314}" type="sibTrans" cxnId="{3B41ABA9-93F2-43AE-BD04-40FF8153BBAF}">
      <dgm:prSet/>
      <dgm:spPr/>
      <dgm:t>
        <a:bodyPr/>
        <a:lstStyle/>
        <a:p>
          <a:endParaRPr/>
        </a:p>
      </dgm:t>
    </dgm:pt>
    <dgm:pt modelId="{E0FFEB56-236E-4FE9-83BF-31494E265D5A}" type="sibTrans" cxnId="{CBF8D67A-59C4-4724-9BA6-F7B8182F2684}">
      <dgm:prSet/>
      <dgm:spPr/>
      <dgm:t>
        <a:bodyPr/>
        <a:lstStyle/>
        <a:p>
          <a:endParaRPr lang="zh-CN" altLang="en-US"/>
        </a:p>
      </dgm:t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2332AA2E-A989-4175-BB73-78EA4C3BDB65}" type="pres">
      <dgm:prSet presAssocID="{0605F139-5EF0-48E7-A091-192233D2011D}" presName="root1" presStyleCnt="0"/>
      <dgm:spPr/>
      <dgm:t>
        <a:bodyPr/>
        <a:lstStyle/>
        <a:p>
          <a:endParaRPr/>
        </a:p>
      </dgm:t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4F25638-8073-4DA7-9390-5AC06A304565}" type="pres">
      <dgm:prSet presAssocID="{0605F139-5EF0-48E7-A091-192233D2011D}" presName="level2hierChild" presStyleCnt="0"/>
      <dgm:spPr/>
      <dgm:t>
        <a:bodyPr/>
        <a:lstStyle/>
        <a:p>
          <a:endParaRPr/>
        </a:p>
      </dgm:t>
    </dgm:pt>
    <dgm:pt modelId="{B47BD6C9-6D53-4A69-975F-9CF96E25F10F}" type="pres">
      <dgm:prSet presAssocID="{AC2BFF99-DAE2-494A-88AB-85D75BC6D2EE}" presName="conn2-1" presStyleLbl="parChTrans1D2" presStyleIdx="0" presStyleCnt="4"/>
      <dgm:spPr/>
      <dgm:t>
        <a:bodyPr/>
        <a:lstStyle/>
        <a:p>
          <a:endParaRPr/>
        </a:p>
      </dgm:t>
    </dgm:pt>
    <dgm:pt modelId="{C1833E64-0598-4ED8-B73B-4C820BB35531}" type="pres">
      <dgm:prSet presAssocID="{AC2BFF99-DAE2-494A-88AB-85D75BC6D2EE}" presName="connTx" presStyleLbl="parChTrans1D2" presStyleIdx="0" presStyleCnt="4"/>
      <dgm:spPr/>
      <dgm:t>
        <a:bodyPr/>
        <a:lstStyle/>
        <a:p>
          <a:endParaRPr/>
        </a:p>
      </dgm:t>
    </dgm:pt>
    <dgm:pt modelId="{46F58ACF-5130-428E-B3EF-87D6FEC0C921}" type="pres">
      <dgm:prSet presAssocID="{4530EE7D-F557-4815-9ED2-EABC47F46978}" presName="root2" presStyleCnt="0"/>
      <dgm:spPr/>
      <dgm:t>
        <a:bodyPr/>
        <a:lstStyle/>
        <a:p>
          <a:endParaRPr/>
        </a:p>
      </dgm:t>
    </dgm:pt>
    <dgm:pt modelId="{3C0D5057-54F2-42F8-ADAD-AA27A1CC1A1B}" type="pres">
      <dgm:prSet presAssocID="{4530EE7D-F557-4815-9ED2-EABC47F46978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8673F39-879C-4946-8DC7-FD68F0552920}" type="pres">
      <dgm:prSet presAssocID="{4530EE7D-F557-4815-9ED2-EABC47F46978}" presName="level3hierChild" presStyleCnt="0"/>
      <dgm:spPr/>
      <dgm:t>
        <a:bodyPr/>
        <a:lstStyle/>
        <a:p>
          <a:endParaRPr/>
        </a:p>
      </dgm:t>
    </dgm:pt>
    <dgm:pt modelId="{FA61825B-C877-4D42-AAFB-0586288A9783}" type="pres">
      <dgm:prSet presAssocID="{4A6A0524-D9B7-4A37-8E78-5FE688BDCCE6}" presName="conn2-1" presStyleLbl="parChTrans1D3" presStyleIdx="0" presStyleCnt="4"/>
      <dgm:spPr/>
      <dgm:t>
        <a:bodyPr/>
        <a:lstStyle/>
        <a:p>
          <a:endParaRPr/>
        </a:p>
      </dgm:t>
    </dgm:pt>
    <dgm:pt modelId="{66B35CF0-1806-4E4A-8B50-99A64DECDBA9}" type="pres">
      <dgm:prSet presAssocID="{4A6A0524-D9B7-4A37-8E78-5FE688BDCCE6}" presName="connTx" presStyleLbl="parChTrans1D3" presStyleIdx="0" presStyleCnt="4"/>
      <dgm:spPr/>
      <dgm:t>
        <a:bodyPr/>
        <a:lstStyle/>
        <a:p>
          <a:endParaRPr/>
        </a:p>
      </dgm:t>
    </dgm:pt>
    <dgm:pt modelId="{F95D7524-EA0E-4F9D-9D6F-B10856D5C83F}" type="pres">
      <dgm:prSet presAssocID="{2C2A4BF3-AA22-4080-9546-909CF9AC3ECB}" presName="root2" presStyleCnt="0"/>
      <dgm:spPr/>
      <dgm:t>
        <a:bodyPr/>
        <a:lstStyle/>
        <a:p>
          <a:endParaRPr/>
        </a:p>
      </dgm:t>
    </dgm:pt>
    <dgm:pt modelId="{63712EDC-9AF8-41BC-8F72-ADF8D554FF07}" type="pres">
      <dgm:prSet presAssocID="{2C2A4BF3-AA22-4080-9546-909CF9AC3ECB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0C65410-D9BC-4E23-87DE-EBBC54AD2166}" type="pres">
      <dgm:prSet presAssocID="{2C2A4BF3-AA22-4080-9546-909CF9AC3ECB}" presName="level3hierChild" presStyleCnt="0"/>
      <dgm:spPr/>
      <dgm:t>
        <a:bodyPr/>
        <a:lstStyle/>
        <a:p>
          <a:endParaRPr/>
        </a:p>
      </dgm:t>
    </dgm:pt>
    <dgm:pt modelId="{1447E045-AD55-45C2-8595-74203404E164}" type="pres">
      <dgm:prSet presAssocID="{AF11B2AE-E45B-4C50-B114-1C7585F4FB98}" presName="conn2-1" presStyleLbl="parChTrans1D2" presStyleIdx="1" presStyleCnt="4"/>
      <dgm:spPr/>
      <dgm:t>
        <a:bodyPr/>
        <a:lstStyle/>
        <a:p>
          <a:endParaRPr/>
        </a:p>
      </dgm:t>
    </dgm:pt>
    <dgm:pt modelId="{618EA65B-D5BF-40AE-BED4-FEA4A5C5FCC5}" type="pres">
      <dgm:prSet presAssocID="{AF11B2AE-E45B-4C50-B114-1C7585F4FB98}" presName="connTx" presStyleLbl="parChTrans1D2" presStyleIdx="1" presStyleCnt="4"/>
      <dgm:spPr/>
      <dgm:t>
        <a:bodyPr/>
        <a:lstStyle/>
        <a:p>
          <a:endParaRPr/>
        </a:p>
      </dgm:t>
    </dgm:pt>
    <dgm:pt modelId="{4595E155-62F0-4265-98DD-96251609E371}" type="pres">
      <dgm:prSet presAssocID="{8EDC4987-10A0-4359-B926-E7CE7587EF21}" presName="root2" presStyleCnt="0"/>
      <dgm:spPr/>
      <dgm:t>
        <a:bodyPr/>
        <a:lstStyle/>
        <a:p>
          <a:endParaRPr/>
        </a:p>
      </dgm:t>
    </dgm:pt>
    <dgm:pt modelId="{21DF1A5D-F090-47A8-BCAE-A4FCC505FE8C}" type="pres">
      <dgm:prSet presAssocID="{8EDC4987-10A0-4359-B926-E7CE7587EF21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2CA05B43-3A2D-4DE3-B869-E70BB2EBFD9F}" type="pres">
      <dgm:prSet presAssocID="{8EDC4987-10A0-4359-B926-E7CE7587EF21}" presName="level3hierChild" presStyleCnt="0"/>
      <dgm:spPr/>
      <dgm:t>
        <a:bodyPr/>
        <a:lstStyle/>
        <a:p>
          <a:endParaRPr/>
        </a:p>
      </dgm:t>
    </dgm:pt>
    <dgm:pt modelId="{DDF014A6-851D-4212-8B99-66B691348B51}" type="pres">
      <dgm:prSet presAssocID="{E03995C6-E3E2-4827-9419-C5BCF04F5C74}" presName="conn2-1" presStyleLbl="parChTrans1D3" presStyleIdx="1" presStyleCnt="4"/>
      <dgm:spPr/>
      <dgm:t>
        <a:bodyPr/>
        <a:lstStyle/>
        <a:p>
          <a:endParaRPr/>
        </a:p>
      </dgm:t>
    </dgm:pt>
    <dgm:pt modelId="{5777EECE-A646-4974-A4A5-405E8E6F5ACE}" type="pres">
      <dgm:prSet presAssocID="{E03995C6-E3E2-4827-9419-C5BCF04F5C74}" presName="connTx" presStyleLbl="parChTrans1D3" presStyleIdx="1" presStyleCnt="4"/>
      <dgm:spPr/>
      <dgm:t>
        <a:bodyPr/>
        <a:lstStyle/>
        <a:p>
          <a:endParaRPr/>
        </a:p>
      </dgm:t>
    </dgm:pt>
    <dgm:pt modelId="{47F63477-F664-49A2-8454-86DDB2809429}" type="pres">
      <dgm:prSet presAssocID="{43A1A533-9712-4107-9BDF-F946037072D9}" presName="root2" presStyleCnt="0"/>
      <dgm:spPr/>
      <dgm:t>
        <a:bodyPr/>
        <a:lstStyle/>
        <a:p>
          <a:endParaRPr/>
        </a:p>
      </dgm:t>
    </dgm:pt>
    <dgm:pt modelId="{D5709B28-2246-4AE8-9617-DE11DDB8AA53}" type="pres">
      <dgm:prSet presAssocID="{43A1A533-9712-4107-9BDF-F946037072D9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68DD9229-B0EE-4500-AABC-420F3E4D5D6F}" type="pres">
      <dgm:prSet presAssocID="{43A1A533-9712-4107-9BDF-F946037072D9}" presName="level3hierChild" presStyleCnt="0"/>
      <dgm:spPr/>
      <dgm:t>
        <a:bodyPr/>
        <a:lstStyle/>
        <a:p>
          <a:endParaRPr/>
        </a:p>
      </dgm:t>
    </dgm:pt>
    <dgm:pt modelId="{ED9F1103-2367-4910-BCB5-6F24BD764235}" type="pres">
      <dgm:prSet presAssocID="{6463BFF2-7B91-456B-8C00-CA9F5FB779C9}" presName="conn2-1" presStyleLbl="parChTrans1D2" presStyleIdx="2" presStyleCnt="4"/>
      <dgm:spPr/>
      <dgm:t>
        <a:bodyPr/>
        <a:lstStyle/>
        <a:p>
          <a:endParaRPr/>
        </a:p>
      </dgm:t>
    </dgm:pt>
    <dgm:pt modelId="{CCE44492-9D42-44EF-A904-19EC0EAA7863}" type="pres">
      <dgm:prSet presAssocID="{6463BFF2-7B91-456B-8C00-CA9F5FB779C9}" presName="connTx" presStyleLbl="parChTrans1D2" presStyleIdx="2" presStyleCnt="4"/>
      <dgm:spPr/>
      <dgm:t>
        <a:bodyPr/>
        <a:lstStyle/>
        <a:p>
          <a:endParaRPr/>
        </a:p>
      </dgm:t>
    </dgm:pt>
    <dgm:pt modelId="{942E4470-4598-4177-8D1C-D92BD69B92C8}" type="pres">
      <dgm:prSet presAssocID="{B47A427D-6C47-4FE7-A2F6-9862779EE4DB}" presName="root2" presStyleCnt="0"/>
      <dgm:spPr/>
      <dgm:t>
        <a:bodyPr/>
        <a:lstStyle/>
        <a:p>
          <a:endParaRPr/>
        </a:p>
      </dgm:t>
    </dgm:pt>
    <dgm:pt modelId="{6B52B0CC-B96C-4725-AD21-C88B38031198}" type="pres">
      <dgm:prSet presAssocID="{B47A427D-6C47-4FE7-A2F6-9862779EE4DB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DA9166FD-E071-4C2D-BEEA-3B3A11D7A320}" type="pres">
      <dgm:prSet presAssocID="{B47A427D-6C47-4FE7-A2F6-9862779EE4DB}" presName="level3hierChild" presStyleCnt="0"/>
      <dgm:spPr/>
      <dgm:t>
        <a:bodyPr/>
        <a:lstStyle/>
        <a:p>
          <a:endParaRPr/>
        </a:p>
      </dgm:t>
    </dgm:pt>
    <dgm:pt modelId="{6807CF9B-91C4-42F2-AAD2-3E9B2F889ED5}" type="pres">
      <dgm:prSet presAssocID="{4A2761CE-C533-4DD2-ADBA-96789EDB8921}" presName="conn2-1" presStyleLbl="parChTrans1D3" presStyleIdx="2" presStyleCnt="4"/>
      <dgm:spPr/>
      <dgm:t>
        <a:bodyPr/>
        <a:lstStyle/>
        <a:p>
          <a:endParaRPr/>
        </a:p>
      </dgm:t>
    </dgm:pt>
    <dgm:pt modelId="{B9022FE4-68AD-4100-B850-CF1B93C22AB8}" type="pres">
      <dgm:prSet presAssocID="{4A2761CE-C533-4DD2-ADBA-96789EDB8921}" presName="connTx" presStyleLbl="parChTrans1D3" presStyleIdx="2" presStyleCnt="4"/>
      <dgm:spPr/>
      <dgm:t>
        <a:bodyPr/>
        <a:lstStyle/>
        <a:p>
          <a:endParaRPr/>
        </a:p>
      </dgm:t>
    </dgm:pt>
    <dgm:pt modelId="{10E38220-64FD-4A4C-965D-65EC2C2683A2}" type="pres">
      <dgm:prSet presAssocID="{E64DF83D-2CAF-4D87-B868-A88A0496EF1B}" presName="root2" presStyleCnt="0"/>
      <dgm:spPr/>
      <dgm:t>
        <a:bodyPr/>
        <a:lstStyle/>
        <a:p>
          <a:endParaRPr/>
        </a:p>
      </dgm:t>
    </dgm:pt>
    <dgm:pt modelId="{C38B1A3E-7125-4DC9-AE5D-9241EAF0218E}" type="pres">
      <dgm:prSet presAssocID="{E64DF83D-2CAF-4D87-B868-A88A0496EF1B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531D9666-E7BB-4B45-A3CE-67086EE43730}" type="pres">
      <dgm:prSet presAssocID="{E64DF83D-2CAF-4D87-B868-A88A0496EF1B}" presName="level3hierChild" presStyleCnt="0"/>
      <dgm:spPr/>
      <dgm:t>
        <a:bodyPr/>
        <a:lstStyle/>
        <a:p>
          <a:endParaRPr/>
        </a:p>
      </dgm:t>
    </dgm:pt>
    <dgm:pt modelId="{D52845F9-E4FF-4C3E-8F9B-E7A0EE98FB1E}" type="pres">
      <dgm:prSet presAssocID="{854FBFB3-ED65-4285-B6B3-74FB29A8058B}" presName="conn2-1" presStyleLbl="parChTrans1D2" presStyleIdx="3" presStyleCnt="4"/>
      <dgm:spPr/>
      <dgm:t>
        <a:bodyPr/>
        <a:lstStyle/>
        <a:p>
          <a:endParaRPr/>
        </a:p>
      </dgm:t>
    </dgm:pt>
    <dgm:pt modelId="{664B91E3-956B-418C-ABCB-B8397E3B988C}" type="pres">
      <dgm:prSet presAssocID="{854FBFB3-ED65-4285-B6B3-74FB29A8058B}" presName="connTx" presStyleLbl="parChTrans1D2" presStyleIdx="3" presStyleCnt="4"/>
      <dgm:spPr/>
      <dgm:t>
        <a:bodyPr/>
        <a:lstStyle/>
        <a:p>
          <a:endParaRPr/>
        </a:p>
      </dgm:t>
    </dgm:pt>
    <dgm:pt modelId="{3AA78378-0561-4322-A407-3B6248479146}" type="pres">
      <dgm:prSet presAssocID="{3205F1EF-225A-4A34-824D-B5897B4FDFFF}" presName="root2" presStyleCnt="0"/>
      <dgm:spPr/>
      <dgm:t>
        <a:bodyPr/>
        <a:lstStyle/>
        <a:p>
          <a:endParaRPr/>
        </a:p>
      </dgm:t>
    </dgm:pt>
    <dgm:pt modelId="{E1DD52EE-093F-4CE3-8332-116322F97076}" type="pres">
      <dgm:prSet presAssocID="{3205F1EF-225A-4A34-824D-B5897B4FDFFF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DCB83533-34E3-4464-9DA1-F3C6309C9A30}" type="pres">
      <dgm:prSet presAssocID="{3205F1EF-225A-4A34-824D-B5897B4FDFFF}" presName="level3hierChild" presStyleCnt="0"/>
      <dgm:spPr/>
      <dgm:t>
        <a:bodyPr/>
        <a:lstStyle/>
        <a:p>
          <a:endParaRPr/>
        </a:p>
      </dgm:t>
    </dgm:pt>
    <dgm:pt modelId="{3BCB9632-1B46-47EC-8E4B-7E3665CB5D1C}" type="pres">
      <dgm:prSet presAssocID="{B2D98460-55C6-4171-8215-EFD4949D544A}" presName="conn2-1" presStyleLbl="parChTrans1D3" presStyleIdx="3" presStyleCnt="4"/>
      <dgm:spPr/>
      <dgm:t>
        <a:bodyPr/>
        <a:lstStyle/>
        <a:p>
          <a:endParaRPr/>
        </a:p>
      </dgm:t>
    </dgm:pt>
    <dgm:pt modelId="{D679A3DC-D239-4DCA-BCE2-B264206585C6}" type="pres">
      <dgm:prSet presAssocID="{B2D98460-55C6-4171-8215-EFD4949D544A}" presName="connTx" presStyleLbl="parChTrans1D3" presStyleIdx="3" presStyleCnt="4"/>
      <dgm:spPr/>
      <dgm:t>
        <a:bodyPr/>
        <a:lstStyle/>
        <a:p>
          <a:endParaRPr/>
        </a:p>
      </dgm:t>
    </dgm:pt>
    <dgm:pt modelId="{0A116F61-31EE-4F38-9E2C-CC8D5C816D11}" type="pres">
      <dgm:prSet presAssocID="{750A3BD0-2C41-4598-BC9C-89E31EDCE55B}" presName="root2" presStyleCnt="0"/>
      <dgm:spPr/>
      <dgm:t>
        <a:bodyPr/>
        <a:lstStyle/>
        <a:p>
          <a:endParaRPr/>
        </a:p>
      </dgm:t>
    </dgm:pt>
    <dgm:pt modelId="{DA22BD66-9C5E-43A5-A48F-9F0A08D9F92C}" type="pres">
      <dgm:prSet presAssocID="{750A3BD0-2C41-4598-BC9C-89E31EDCE55B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37236E6-CEE4-45A9-A239-9B49FBCCCB82}" type="pres">
      <dgm:prSet presAssocID="{750A3BD0-2C41-4598-BC9C-89E31EDCE55B}" presName="level3hierChild" presStyleCnt="0"/>
      <dgm:spPr/>
      <dgm:t>
        <a:bodyPr/>
        <a:lstStyle/>
        <a:p>
          <a:endParaRPr/>
        </a:p>
      </dgm:t>
    </dgm:pt>
  </dgm:ptLst>
  <dgm:cxnLst>
    <dgm:cxn modelId="{62C86921-9663-4724-BDEA-1A5B0692B0A3}" type="presOf" srcId="{2C2A4BF3-AA22-4080-9546-909CF9AC3ECB}" destId="{63712EDC-9AF8-41BC-8F72-ADF8D554FF07}" srcOrd="0" destOrd="0" presId="urn:microsoft.com/office/officeart/2005/8/layout/hierarchy2#6"/>
    <dgm:cxn modelId="{BD114C81-D17B-4AA6-AFAB-743182D50181}" srcId="{0605F139-5EF0-48E7-A091-192233D2011D}" destId="{B47A427D-6C47-4FE7-A2F6-9862779EE4DB}" srcOrd="2" destOrd="0" parTransId="{6463BFF2-7B91-456B-8C00-CA9F5FB779C9}" sibTransId="{2D2FA2B6-5817-4BB6-B609-C4FDE57461E5}"/>
    <dgm:cxn modelId="{F7191EA5-5734-4F5E-87AF-B76EFE3412BF}" type="presOf" srcId="{750A3BD0-2C41-4598-BC9C-89E31EDCE55B}" destId="{DA22BD66-9C5E-43A5-A48F-9F0A08D9F92C}" srcOrd="0" destOrd="0" presId="urn:microsoft.com/office/officeart/2005/8/layout/hierarchy2#6"/>
    <dgm:cxn modelId="{06C88A84-DD64-4E7D-A814-D069705B39BD}" type="presOf" srcId="{AF11B2AE-E45B-4C50-B114-1C7585F4FB98}" destId="{618EA65B-D5BF-40AE-BED4-FEA4A5C5FCC5}" srcOrd="1" destOrd="0" presId="urn:microsoft.com/office/officeart/2005/8/layout/hierarchy2#6"/>
    <dgm:cxn modelId="{A60D9718-AB42-49D4-B71C-C4B40BB1042C}" srcId="{3205F1EF-225A-4A34-824D-B5897B4FDFFF}" destId="{750A3BD0-2C41-4598-BC9C-89E31EDCE55B}" srcOrd="0" destOrd="0" parTransId="{B2D98460-55C6-4171-8215-EFD4949D544A}" sibTransId="{CB6FC766-0DC3-478E-A1B1-4F5F78E0D88C}"/>
    <dgm:cxn modelId="{8E2F36B3-C62E-4520-A651-BE032DB31BE3}" type="presOf" srcId="{E03995C6-E3E2-4827-9419-C5BCF04F5C74}" destId="{5777EECE-A646-4974-A4A5-405E8E6F5ACE}" srcOrd="1" destOrd="0" presId="urn:microsoft.com/office/officeart/2005/8/layout/hierarchy2#6"/>
    <dgm:cxn modelId="{CBF8D67A-59C4-4724-9BA6-F7B8182F2684}" srcId="{EFE73B03-4D71-4565-8C52-4902BE6377A4}" destId="{0605F139-5EF0-48E7-A091-192233D2011D}" srcOrd="0" destOrd="0" parTransId="{2AFB1B2A-8749-4E5E-9CB9-0B60F81C46F8}" sibTransId="{E0FFEB56-236E-4FE9-83BF-31494E265D5A}"/>
    <dgm:cxn modelId="{CD21BEF3-96EF-4BB7-90C9-09470FF4ABE9}" type="presOf" srcId="{6463BFF2-7B91-456B-8C00-CA9F5FB779C9}" destId="{CCE44492-9D42-44EF-A904-19EC0EAA7863}" srcOrd="1" destOrd="0" presId="urn:microsoft.com/office/officeart/2005/8/layout/hierarchy2#6"/>
    <dgm:cxn modelId="{0417B3E2-7562-47A7-8F17-60BC34E03C1D}" srcId="{4530EE7D-F557-4815-9ED2-EABC47F46978}" destId="{2C2A4BF3-AA22-4080-9546-909CF9AC3ECB}" srcOrd="0" destOrd="0" parTransId="{4A6A0524-D9B7-4A37-8E78-5FE688BDCCE6}" sibTransId="{39CECE7E-7D7C-4022-9437-1E0813814145}"/>
    <dgm:cxn modelId="{2C02EB5F-503D-47AA-BEB0-09C235B79E69}" type="presOf" srcId="{B2D98460-55C6-4171-8215-EFD4949D544A}" destId="{3BCB9632-1B46-47EC-8E4B-7E3665CB5D1C}" srcOrd="0" destOrd="0" presId="urn:microsoft.com/office/officeart/2005/8/layout/hierarchy2#6"/>
    <dgm:cxn modelId="{F13EDCAD-CFA2-4D48-8F9D-4AA8CBD3E3B7}" type="presOf" srcId="{4A6A0524-D9B7-4A37-8E78-5FE688BDCCE6}" destId="{66B35CF0-1806-4E4A-8B50-99A64DECDBA9}" srcOrd="1" destOrd="0" presId="urn:microsoft.com/office/officeart/2005/8/layout/hierarchy2#6"/>
    <dgm:cxn modelId="{CA986972-7ACB-4C38-B24D-B35B5E226D28}" srcId="{0605F139-5EF0-48E7-A091-192233D2011D}" destId="{8EDC4987-10A0-4359-B926-E7CE7587EF21}" srcOrd="1" destOrd="0" parTransId="{AF11B2AE-E45B-4C50-B114-1C7585F4FB98}" sibTransId="{2809C35A-CBD5-4490-988C-1CC96524EF03}"/>
    <dgm:cxn modelId="{076323A7-908F-48FA-AB10-987C427F1CE6}" type="presOf" srcId="{6463BFF2-7B91-456B-8C00-CA9F5FB779C9}" destId="{ED9F1103-2367-4910-BCB5-6F24BD764235}" srcOrd="0" destOrd="0" presId="urn:microsoft.com/office/officeart/2005/8/layout/hierarchy2#6"/>
    <dgm:cxn modelId="{159B6ABA-7540-4107-803E-27E5AC91A161}" type="presOf" srcId="{0605F139-5EF0-48E7-A091-192233D2011D}" destId="{24E3F4AB-32FB-4CE0-9DAC-FC4DD26B5900}" srcOrd="0" destOrd="0" presId="urn:microsoft.com/office/officeart/2005/8/layout/hierarchy2#6"/>
    <dgm:cxn modelId="{956F9BF6-3C2B-487C-9428-BC96CC223816}" type="presOf" srcId="{3205F1EF-225A-4A34-824D-B5897B4FDFFF}" destId="{E1DD52EE-093F-4CE3-8332-116322F97076}" srcOrd="0" destOrd="0" presId="urn:microsoft.com/office/officeart/2005/8/layout/hierarchy2#6"/>
    <dgm:cxn modelId="{1940ED6A-DD32-43C5-B35C-8F73FDE8CA1D}" type="presOf" srcId="{43A1A533-9712-4107-9BDF-F946037072D9}" destId="{D5709B28-2246-4AE8-9617-DE11DDB8AA53}" srcOrd="0" destOrd="0" presId="urn:microsoft.com/office/officeart/2005/8/layout/hierarchy2#6"/>
    <dgm:cxn modelId="{60CCB847-EF34-4FCB-827B-25D64364E55B}" type="presOf" srcId="{B2D98460-55C6-4171-8215-EFD4949D544A}" destId="{D679A3DC-D239-4DCA-BCE2-B264206585C6}" srcOrd="1" destOrd="0" presId="urn:microsoft.com/office/officeart/2005/8/layout/hierarchy2#6"/>
    <dgm:cxn modelId="{6314C125-D476-4296-8B9B-AD8C944FC74E}" type="presOf" srcId="{8EDC4987-10A0-4359-B926-E7CE7587EF21}" destId="{21DF1A5D-F090-47A8-BCAE-A4FCC505FE8C}" srcOrd="0" destOrd="0" presId="urn:microsoft.com/office/officeart/2005/8/layout/hierarchy2#6"/>
    <dgm:cxn modelId="{3B41ABA9-93F2-43AE-BD04-40FF8153BBAF}" srcId="{0605F139-5EF0-48E7-A091-192233D2011D}" destId="{3205F1EF-225A-4A34-824D-B5897B4FDFFF}" srcOrd="3" destOrd="0" parTransId="{854FBFB3-ED65-4285-B6B3-74FB29A8058B}" sibTransId="{E7D884C8-92A6-4FF5-8EA4-45479798E314}"/>
    <dgm:cxn modelId="{F856F4D6-B973-40FD-BA98-5892D5581A64}" type="presOf" srcId="{E64DF83D-2CAF-4D87-B868-A88A0496EF1B}" destId="{C38B1A3E-7125-4DC9-AE5D-9241EAF0218E}" srcOrd="0" destOrd="0" presId="urn:microsoft.com/office/officeart/2005/8/layout/hierarchy2#6"/>
    <dgm:cxn modelId="{DD6DAE2C-A2D8-40BA-B8B5-75F9088CBC63}" srcId="{8EDC4987-10A0-4359-B926-E7CE7587EF21}" destId="{43A1A533-9712-4107-9BDF-F946037072D9}" srcOrd="0" destOrd="0" parTransId="{E03995C6-E3E2-4827-9419-C5BCF04F5C74}" sibTransId="{783DB700-D012-4988-8E27-77ECE945F9B5}"/>
    <dgm:cxn modelId="{3621D5B9-D35F-426B-A4A9-F5E74EA44B03}" type="presOf" srcId="{B47A427D-6C47-4FE7-A2F6-9862779EE4DB}" destId="{6B52B0CC-B96C-4725-AD21-C88B38031198}" srcOrd="0" destOrd="0" presId="urn:microsoft.com/office/officeart/2005/8/layout/hierarchy2#6"/>
    <dgm:cxn modelId="{6FB447AA-E3A3-4543-9D9C-1C494424553E}" type="presOf" srcId="{854FBFB3-ED65-4285-B6B3-74FB29A8058B}" destId="{D52845F9-E4FF-4C3E-8F9B-E7A0EE98FB1E}" srcOrd="0" destOrd="0" presId="urn:microsoft.com/office/officeart/2005/8/layout/hierarchy2#6"/>
    <dgm:cxn modelId="{7131B73C-D6C3-42B2-A591-97D9365192C3}" type="presOf" srcId="{4A2761CE-C533-4DD2-ADBA-96789EDB8921}" destId="{6807CF9B-91C4-42F2-AAD2-3E9B2F889ED5}" srcOrd="0" destOrd="0" presId="urn:microsoft.com/office/officeart/2005/8/layout/hierarchy2#6"/>
    <dgm:cxn modelId="{AD0F316D-F6E6-4B70-9C3C-F9BBCC593842}" type="presOf" srcId="{4530EE7D-F557-4815-9ED2-EABC47F46978}" destId="{3C0D5057-54F2-42F8-ADAD-AA27A1CC1A1B}" srcOrd="0" destOrd="0" presId="urn:microsoft.com/office/officeart/2005/8/layout/hierarchy2#6"/>
    <dgm:cxn modelId="{FB39425C-259C-4876-8A19-AC786FABB8E3}" srcId="{B47A427D-6C47-4FE7-A2F6-9862779EE4DB}" destId="{E64DF83D-2CAF-4D87-B868-A88A0496EF1B}" srcOrd="0" destOrd="0" parTransId="{4A2761CE-C533-4DD2-ADBA-96789EDB8921}" sibTransId="{58CD04D6-4152-461D-B449-2A27E4893D41}"/>
    <dgm:cxn modelId="{AADCD7A5-298C-4E3F-B4C0-0966D372CA1F}" type="presOf" srcId="{4A2761CE-C533-4DD2-ADBA-96789EDB8921}" destId="{B9022FE4-68AD-4100-B850-CF1B93C22AB8}" srcOrd="1" destOrd="0" presId="urn:microsoft.com/office/officeart/2005/8/layout/hierarchy2#6"/>
    <dgm:cxn modelId="{BB5B7F54-2064-4751-8E24-A73F6E76D4D6}" type="presOf" srcId="{E03995C6-E3E2-4827-9419-C5BCF04F5C74}" destId="{DDF014A6-851D-4212-8B99-66B691348B51}" srcOrd="0" destOrd="0" presId="urn:microsoft.com/office/officeart/2005/8/layout/hierarchy2#6"/>
    <dgm:cxn modelId="{3184C7FB-1CD4-48FF-8ECA-7A8E9266C031}" srcId="{0605F139-5EF0-48E7-A091-192233D2011D}" destId="{4530EE7D-F557-4815-9ED2-EABC47F46978}" srcOrd="0" destOrd="0" parTransId="{AC2BFF99-DAE2-494A-88AB-85D75BC6D2EE}" sibTransId="{B98A0394-6758-42EB-8D0E-4491BED52B6C}"/>
    <dgm:cxn modelId="{8581AD37-4EA5-4C8F-B0F2-0F6C809E1F20}" type="presOf" srcId="{AC2BFF99-DAE2-494A-88AB-85D75BC6D2EE}" destId="{B47BD6C9-6D53-4A69-975F-9CF96E25F10F}" srcOrd="0" destOrd="0" presId="urn:microsoft.com/office/officeart/2005/8/layout/hierarchy2#6"/>
    <dgm:cxn modelId="{FF5A6758-ECD4-42C1-BA10-7C0636D661AD}" type="presOf" srcId="{4A6A0524-D9B7-4A37-8E78-5FE688BDCCE6}" destId="{FA61825B-C877-4D42-AAFB-0586288A9783}" srcOrd="0" destOrd="0" presId="urn:microsoft.com/office/officeart/2005/8/layout/hierarchy2#6"/>
    <dgm:cxn modelId="{C1F14D7B-9DFB-4B73-A2D8-C80FBC54AECF}" type="presOf" srcId="{AF11B2AE-E45B-4C50-B114-1C7585F4FB98}" destId="{1447E045-AD55-45C2-8595-74203404E164}" srcOrd="0" destOrd="0" presId="urn:microsoft.com/office/officeart/2005/8/layout/hierarchy2#6"/>
    <dgm:cxn modelId="{C0C9904F-9ABE-44B8-991D-11A96AF33AC2}" type="presOf" srcId="{854FBFB3-ED65-4285-B6B3-74FB29A8058B}" destId="{664B91E3-956B-418C-ABCB-B8397E3B988C}" srcOrd="1" destOrd="0" presId="urn:microsoft.com/office/officeart/2005/8/layout/hierarchy2#6"/>
    <dgm:cxn modelId="{4D92FCFE-CF5C-4D61-90FA-076AA02D6E05}" type="presOf" srcId="{EFE73B03-4D71-4565-8C52-4902BE6377A4}" destId="{5FBAB40F-6011-4629-9B30-77C9439C91BF}" srcOrd="0" destOrd="0" presId="urn:microsoft.com/office/officeart/2005/8/layout/hierarchy2#6"/>
    <dgm:cxn modelId="{4B0AED84-CDF4-461C-9BC5-EC0A440DC9F8}" type="presOf" srcId="{AC2BFF99-DAE2-494A-88AB-85D75BC6D2EE}" destId="{C1833E64-0598-4ED8-B73B-4C820BB35531}" srcOrd="1" destOrd="0" presId="urn:microsoft.com/office/officeart/2005/8/layout/hierarchy2#6"/>
    <dgm:cxn modelId="{31848284-A715-4059-92CD-265B1B558ECA}" type="presParOf" srcId="{5FBAB40F-6011-4629-9B30-77C9439C91BF}" destId="{2332AA2E-A989-4175-BB73-78EA4C3BDB65}" srcOrd="0" destOrd="0" presId="urn:microsoft.com/office/officeart/2005/8/layout/hierarchy2#6"/>
    <dgm:cxn modelId="{786D3E87-3F5D-4E1C-841B-A4AE752733D7}" type="presParOf" srcId="{2332AA2E-A989-4175-BB73-78EA4C3BDB65}" destId="{24E3F4AB-32FB-4CE0-9DAC-FC4DD26B5900}" srcOrd="0" destOrd="0" presId="urn:microsoft.com/office/officeart/2005/8/layout/hierarchy2#6"/>
    <dgm:cxn modelId="{424A5E61-FD72-4F8A-8E52-84118481B6CD}" type="presParOf" srcId="{2332AA2E-A989-4175-BB73-78EA4C3BDB65}" destId="{44F25638-8073-4DA7-9390-5AC06A304565}" srcOrd="1" destOrd="0" presId="urn:microsoft.com/office/officeart/2005/8/layout/hierarchy2#6"/>
    <dgm:cxn modelId="{1716F21D-A06B-44D1-BBB8-49A8896C622E}" type="presParOf" srcId="{44F25638-8073-4DA7-9390-5AC06A304565}" destId="{B47BD6C9-6D53-4A69-975F-9CF96E25F10F}" srcOrd="0" destOrd="0" presId="urn:microsoft.com/office/officeart/2005/8/layout/hierarchy2#6"/>
    <dgm:cxn modelId="{7A7CB6F2-DA45-4FCA-9889-FD4E594CA8E8}" type="presParOf" srcId="{B47BD6C9-6D53-4A69-975F-9CF96E25F10F}" destId="{C1833E64-0598-4ED8-B73B-4C820BB35531}" srcOrd="0" destOrd="0" presId="urn:microsoft.com/office/officeart/2005/8/layout/hierarchy2#6"/>
    <dgm:cxn modelId="{2068978F-A6EE-43C4-991C-AF80DBA42721}" type="presParOf" srcId="{44F25638-8073-4DA7-9390-5AC06A304565}" destId="{46F58ACF-5130-428E-B3EF-87D6FEC0C921}" srcOrd="1" destOrd="0" presId="urn:microsoft.com/office/officeart/2005/8/layout/hierarchy2#6"/>
    <dgm:cxn modelId="{201EA2F3-9197-4827-B387-F71592CD223E}" type="presParOf" srcId="{46F58ACF-5130-428E-B3EF-87D6FEC0C921}" destId="{3C0D5057-54F2-42F8-ADAD-AA27A1CC1A1B}" srcOrd="0" destOrd="0" presId="urn:microsoft.com/office/officeart/2005/8/layout/hierarchy2#6"/>
    <dgm:cxn modelId="{3E9BFBE0-2EE1-46BB-8F70-0DC0FCD75E39}" type="presParOf" srcId="{46F58ACF-5130-428E-B3EF-87D6FEC0C921}" destId="{48673F39-879C-4946-8DC7-FD68F0552920}" srcOrd="1" destOrd="0" presId="urn:microsoft.com/office/officeart/2005/8/layout/hierarchy2#6"/>
    <dgm:cxn modelId="{57ECB646-C8E1-478F-9470-5371A9B6CCAD}" type="presParOf" srcId="{48673F39-879C-4946-8DC7-FD68F0552920}" destId="{FA61825B-C877-4D42-AAFB-0586288A9783}" srcOrd="0" destOrd="0" presId="urn:microsoft.com/office/officeart/2005/8/layout/hierarchy2#6"/>
    <dgm:cxn modelId="{D8B50AB1-932A-4F87-BBAF-B4362AC1EC05}" type="presParOf" srcId="{FA61825B-C877-4D42-AAFB-0586288A9783}" destId="{66B35CF0-1806-4E4A-8B50-99A64DECDBA9}" srcOrd="0" destOrd="0" presId="urn:microsoft.com/office/officeart/2005/8/layout/hierarchy2#6"/>
    <dgm:cxn modelId="{4DD7B9CB-7314-432C-86D0-9A0A23CE246C}" type="presParOf" srcId="{48673F39-879C-4946-8DC7-FD68F0552920}" destId="{F95D7524-EA0E-4F9D-9D6F-B10856D5C83F}" srcOrd="1" destOrd="0" presId="urn:microsoft.com/office/officeart/2005/8/layout/hierarchy2#6"/>
    <dgm:cxn modelId="{7A54AB9E-6E43-4FAD-9A88-1B9F4C924BF5}" type="presParOf" srcId="{F95D7524-EA0E-4F9D-9D6F-B10856D5C83F}" destId="{63712EDC-9AF8-41BC-8F72-ADF8D554FF07}" srcOrd="0" destOrd="0" presId="urn:microsoft.com/office/officeart/2005/8/layout/hierarchy2#6"/>
    <dgm:cxn modelId="{C6CDFE1C-8428-49CF-9DD1-0800EA7E5C19}" type="presParOf" srcId="{F95D7524-EA0E-4F9D-9D6F-B10856D5C83F}" destId="{E0C65410-D9BC-4E23-87DE-EBBC54AD2166}" srcOrd="1" destOrd="0" presId="urn:microsoft.com/office/officeart/2005/8/layout/hierarchy2#6"/>
    <dgm:cxn modelId="{75F97FE4-28AA-4E25-8B25-432CCB9BE698}" type="presParOf" srcId="{44F25638-8073-4DA7-9390-5AC06A304565}" destId="{1447E045-AD55-45C2-8595-74203404E164}" srcOrd="2" destOrd="0" presId="urn:microsoft.com/office/officeart/2005/8/layout/hierarchy2#6"/>
    <dgm:cxn modelId="{424C31ED-453B-49A7-92A9-5743122A1ACD}" type="presParOf" srcId="{1447E045-AD55-45C2-8595-74203404E164}" destId="{618EA65B-D5BF-40AE-BED4-FEA4A5C5FCC5}" srcOrd="0" destOrd="0" presId="urn:microsoft.com/office/officeart/2005/8/layout/hierarchy2#6"/>
    <dgm:cxn modelId="{5C971F28-CB39-462B-8265-084D93DE6C8A}" type="presParOf" srcId="{44F25638-8073-4DA7-9390-5AC06A304565}" destId="{4595E155-62F0-4265-98DD-96251609E371}" srcOrd="3" destOrd="0" presId="urn:microsoft.com/office/officeart/2005/8/layout/hierarchy2#6"/>
    <dgm:cxn modelId="{7D4EA549-24A4-44DD-9A8F-878B0F672218}" type="presParOf" srcId="{4595E155-62F0-4265-98DD-96251609E371}" destId="{21DF1A5D-F090-47A8-BCAE-A4FCC505FE8C}" srcOrd="0" destOrd="0" presId="urn:microsoft.com/office/officeart/2005/8/layout/hierarchy2#6"/>
    <dgm:cxn modelId="{7F2AD986-E453-401E-975C-05F37B675F3E}" type="presParOf" srcId="{4595E155-62F0-4265-98DD-96251609E371}" destId="{2CA05B43-3A2D-4DE3-B869-E70BB2EBFD9F}" srcOrd="1" destOrd="0" presId="urn:microsoft.com/office/officeart/2005/8/layout/hierarchy2#6"/>
    <dgm:cxn modelId="{AEE44625-7B49-4F73-83D8-090A21DEE0AC}" type="presParOf" srcId="{2CA05B43-3A2D-4DE3-B869-E70BB2EBFD9F}" destId="{DDF014A6-851D-4212-8B99-66B691348B51}" srcOrd="0" destOrd="0" presId="urn:microsoft.com/office/officeart/2005/8/layout/hierarchy2#6"/>
    <dgm:cxn modelId="{00F0AB16-7908-448D-9E74-CA1DDADA8BA3}" type="presParOf" srcId="{DDF014A6-851D-4212-8B99-66B691348B51}" destId="{5777EECE-A646-4974-A4A5-405E8E6F5ACE}" srcOrd="0" destOrd="0" presId="urn:microsoft.com/office/officeart/2005/8/layout/hierarchy2#6"/>
    <dgm:cxn modelId="{D005D5EC-8178-41B5-BACA-529E627781CC}" type="presParOf" srcId="{2CA05B43-3A2D-4DE3-B869-E70BB2EBFD9F}" destId="{47F63477-F664-49A2-8454-86DDB2809429}" srcOrd="1" destOrd="0" presId="urn:microsoft.com/office/officeart/2005/8/layout/hierarchy2#6"/>
    <dgm:cxn modelId="{F456126A-C881-4629-9415-BDA9CC960F14}" type="presParOf" srcId="{47F63477-F664-49A2-8454-86DDB2809429}" destId="{D5709B28-2246-4AE8-9617-DE11DDB8AA53}" srcOrd="0" destOrd="0" presId="urn:microsoft.com/office/officeart/2005/8/layout/hierarchy2#6"/>
    <dgm:cxn modelId="{5128510B-5A6D-4E08-BA8D-71645133A485}" type="presParOf" srcId="{47F63477-F664-49A2-8454-86DDB2809429}" destId="{68DD9229-B0EE-4500-AABC-420F3E4D5D6F}" srcOrd="1" destOrd="0" presId="urn:microsoft.com/office/officeart/2005/8/layout/hierarchy2#6"/>
    <dgm:cxn modelId="{20207265-2798-4B1B-9EE9-343E01414A56}" type="presParOf" srcId="{44F25638-8073-4DA7-9390-5AC06A304565}" destId="{ED9F1103-2367-4910-BCB5-6F24BD764235}" srcOrd="4" destOrd="0" presId="urn:microsoft.com/office/officeart/2005/8/layout/hierarchy2#6"/>
    <dgm:cxn modelId="{7CE0D457-64DB-48B5-A607-16C3474CABD6}" type="presParOf" srcId="{ED9F1103-2367-4910-BCB5-6F24BD764235}" destId="{CCE44492-9D42-44EF-A904-19EC0EAA7863}" srcOrd="0" destOrd="0" presId="urn:microsoft.com/office/officeart/2005/8/layout/hierarchy2#6"/>
    <dgm:cxn modelId="{0FA6A90F-64E6-4A9B-9AE1-C04A51DF2B1E}" type="presParOf" srcId="{44F25638-8073-4DA7-9390-5AC06A304565}" destId="{942E4470-4598-4177-8D1C-D92BD69B92C8}" srcOrd="5" destOrd="0" presId="urn:microsoft.com/office/officeart/2005/8/layout/hierarchy2#6"/>
    <dgm:cxn modelId="{A309C9EF-3035-4F5A-A878-2C24F1A5B977}" type="presParOf" srcId="{942E4470-4598-4177-8D1C-D92BD69B92C8}" destId="{6B52B0CC-B96C-4725-AD21-C88B38031198}" srcOrd="0" destOrd="0" presId="urn:microsoft.com/office/officeart/2005/8/layout/hierarchy2#6"/>
    <dgm:cxn modelId="{ED3D171A-C6D2-45C7-AEFE-937135993FA6}" type="presParOf" srcId="{942E4470-4598-4177-8D1C-D92BD69B92C8}" destId="{DA9166FD-E071-4C2D-BEEA-3B3A11D7A320}" srcOrd="1" destOrd="0" presId="urn:microsoft.com/office/officeart/2005/8/layout/hierarchy2#6"/>
    <dgm:cxn modelId="{77CF753E-8D2A-48F9-910E-AD639149BFE9}" type="presParOf" srcId="{DA9166FD-E071-4C2D-BEEA-3B3A11D7A320}" destId="{6807CF9B-91C4-42F2-AAD2-3E9B2F889ED5}" srcOrd="0" destOrd="0" presId="urn:microsoft.com/office/officeart/2005/8/layout/hierarchy2#6"/>
    <dgm:cxn modelId="{68BE133D-24CC-45B6-9F25-388F3B18022F}" type="presParOf" srcId="{6807CF9B-91C4-42F2-AAD2-3E9B2F889ED5}" destId="{B9022FE4-68AD-4100-B850-CF1B93C22AB8}" srcOrd="0" destOrd="0" presId="urn:microsoft.com/office/officeart/2005/8/layout/hierarchy2#6"/>
    <dgm:cxn modelId="{279B0170-D237-41DF-90F0-A08C17705622}" type="presParOf" srcId="{DA9166FD-E071-4C2D-BEEA-3B3A11D7A320}" destId="{10E38220-64FD-4A4C-965D-65EC2C2683A2}" srcOrd="1" destOrd="0" presId="urn:microsoft.com/office/officeart/2005/8/layout/hierarchy2#6"/>
    <dgm:cxn modelId="{C5502E8B-2B22-44E2-B119-CEE04ABB086D}" type="presParOf" srcId="{10E38220-64FD-4A4C-965D-65EC2C2683A2}" destId="{C38B1A3E-7125-4DC9-AE5D-9241EAF0218E}" srcOrd="0" destOrd="0" presId="urn:microsoft.com/office/officeart/2005/8/layout/hierarchy2#6"/>
    <dgm:cxn modelId="{657D3961-135C-43D0-9AB4-B3929BCEE51C}" type="presParOf" srcId="{10E38220-64FD-4A4C-965D-65EC2C2683A2}" destId="{531D9666-E7BB-4B45-A3CE-67086EE43730}" srcOrd="1" destOrd="0" presId="urn:microsoft.com/office/officeart/2005/8/layout/hierarchy2#6"/>
    <dgm:cxn modelId="{FECB9C25-4ACB-4C85-94F6-1F2584B6579F}" type="presParOf" srcId="{44F25638-8073-4DA7-9390-5AC06A304565}" destId="{D52845F9-E4FF-4C3E-8F9B-E7A0EE98FB1E}" srcOrd="6" destOrd="0" presId="urn:microsoft.com/office/officeart/2005/8/layout/hierarchy2#6"/>
    <dgm:cxn modelId="{BEF4B95F-CBD5-4166-813F-1529ECC5889F}" type="presParOf" srcId="{D52845F9-E4FF-4C3E-8F9B-E7A0EE98FB1E}" destId="{664B91E3-956B-418C-ABCB-B8397E3B988C}" srcOrd="0" destOrd="0" presId="urn:microsoft.com/office/officeart/2005/8/layout/hierarchy2#6"/>
    <dgm:cxn modelId="{02973367-EBF4-4819-9BB1-F8A4BFF20546}" type="presParOf" srcId="{44F25638-8073-4DA7-9390-5AC06A304565}" destId="{3AA78378-0561-4322-A407-3B6248479146}" srcOrd="7" destOrd="0" presId="urn:microsoft.com/office/officeart/2005/8/layout/hierarchy2#6"/>
    <dgm:cxn modelId="{11E51743-D28E-46CF-9A2C-C20D937070BB}" type="presParOf" srcId="{3AA78378-0561-4322-A407-3B6248479146}" destId="{E1DD52EE-093F-4CE3-8332-116322F97076}" srcOrd="0" destOrd="0" presId="urn:microsoft.com/office/officeart/2005/8/layout/hierarchy2#6"/>
    <dgm:cxn modelId="{41A3805D-E15E-407B-8055-06486878A14F}" type="presParOf" srcId="{3AA78378-0561-4322-A407-3B6248479146}" destId="{DCB83533-34E3-4464-9DA1-F3C6309C9A30}" srcOrd="1" destOrd="0" presId="urn:microsoft.com/office/officeart/2005/8/layout/hierarchy2#6"/>
    <dgm:cxn modelId="{D84081BB-FB83-4D84-8AFE-D599B46CF8B7}" type="presParOf" srcId="{DCB83533-34E3-4464-9DA1-F3C6309C9A30}" destId="{3BCB9632-1B46-47EC-8E4B-7E3665CB5D1C}" srcOrd="0" destOrd="0" presId="urn:microsoft.com/office/officeart/2005/8/layout/hierarchy2#6"/>
    <dgm:cxn modelId="{781CB89B-44E7-4C3D-8511-C04D5E1187D8}" type="presParOf" srcId="{3BCB9632-1B46-47EC-8E4B-7E3665CB5D1C}" destId="{D679A3DC-D239-4DCA-BCE2-B264206585C6}" srcOrd="0" destOrd="0" presId="urn:microsoft.com/office/officeart/2005/8/layout/hierarchy2#6"/>
    <dgm:cxn modelId="{81963936-8493-47C2-9817-11B8EB91B23F}" type="presParOf" srcId="{DCB83533-34E3-4464-9DA1-F3C6309C9A30}" destId="{0A116F61-31EE-4F38-9E2C-CC8D5C816D11}" srcOrd="1" destOrd="0" presId="urn:microsoft.com/office/officeart/2005/8/layout/hierarchy2#6"/>
    <dgm:cxn modelId="{11823118-9CBD-40DF-ABEB-D3A8988E32CD}" type="presParOf" srcId="{0A116F61-31EE-4F38-9E2C-CC8D5C816D11}" destId="{DA22BD66-9C5E-43A5-A48F-9F0A08D9F92C}" srcOrd="0" destOrd="0" presId="urn:microsoft.com/office/officeart/2005/8/layout/hierarchy2#6"/>
    <dgm:cxn modelId="{D932E5B3-E33E-4A3B-A43E-7C6749CB3221}" type="presParOf" srcId="{0A116F61-31EE-4F38-9E2C-CC8D5C816D11}" destId="{837236E6-CEE4-45A9-A239-9B49FBCCCB82}" srcOrd="1" destOrd="0" presId="urn:microsoft.com/office/officeart/2005/8/layout/hierarchy2#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3F4AB-32FB-4CE0-9DAC-FC4DD26B5900}">
      <dsp:nvSpPr>
        <dsp:cNvPr id="0" name=""/>
        <dsp:cNvSpPr/>
      </dsp:nvSpPr>
      <dsp:spPr>
        <a:xfrm>
          <a:off x="1258011" y="1917701"/>
          <a:ext cx="2222022" cy="11110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>
              <a:latin typeface="微软雅黑" panose="020B0503020204020204" charset="-122"/>
              <a:ea typeface="微软雅黑" panose="020B0503020204020204" charset="-122"/>
            </a:rPr>
            <a:t>机械效率</a:t>
          </a:r>
        </a:p>
      </dsp:txBody>
      <dsp:txXfrm>
        <a:off x="1290551" y="1950241"/>
        <a:ext cx="2156942" cy="1045931"/>
      </dsp:txXfrm>
    </dsp:sp>
    <dsp:sp modelId="{B47BD6C9-6D53-4A69-975F-9CF96E25F10F}">
      <dsp:nvSpPr>
        <dsp:cNvPr id="0" name=""/>
        <dsp:cNvSpPr/>
      </dsp:nvSpPr>
      <dsp:spPr>
        <a:xfrm rot="17692822">
          <a:off x="2868155" y="1494745"/>
          <a:ext cx="2112565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2112565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kern="1200"/>
        </a:p>
      </dsp:txBody>
      <dsp:txXfrm>
        <a:off x="3871624" y="1462146"/>
        <a:ext cx="105628" cy="105628"/>
      </dsp:txXfrm>
    </dsp:sp>
    <dsp:sp modelId="{3C0D5057-54F2-42F8-ADAD-AA27A1CC1A1B}">
      <dsp:nvSpPr>
        <dsp:cNvPr id="0" name=""/>
        <dsp:cNvSpPr/>
      </dsp:nvSpPr>
      <dsp:spPr>
        <a:xfrm>
          <a:off x="4368842" y="1207"/>
          <a:ext cx="2222022" cy="11110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>
              <a:latin typeface="微软雅黑" panose="020B0503020204020204" charset="-122"/>
              <a:ea typeface="微软雅黑" panose="020B0503020204020204" charset="-122"/>
            </a:rPr>
            <a:t>有用功</a:t>
          </a:r>
        </a:p>
      </dsp:txBody>
      <dsp:txXfrm>
        <a:off x="4401382" y="33747"/>
        <a:ext cx="2156942" cy="1045931"/>
      </dsp:txXfrm>
    </dsp:sp>
    <dsp:sp modelId="{FA61825B-C877-4D42-AAFB-0586288A9783}">
      <dsp:nvSpPr>
        <dsp:cNvPr id="0" name=""/>
        <dsp:cNvSpPr/>
      </dsp:nvSpPr>
      <dsp:spPr>
        <a:xfrm>
          <a:off x="6590865" y="536498"/>
          <a:ext cx="88880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88808" y="2021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7013049" y="534492"/>
        <a:ext cx="44440" cy="44440"/>
      </dsp:txXfrm>
    </dsp:sp>
    <dsp:sp modelId="{63712EDC-9AF8-41BC-8F72-ADF8D554FF07}">
      <dsp:nvSpPr>
        <dsp:cNvPr id="0" name=""/>
        <dsp:cNvSpPr/>
      </dsp:nvSpPr>
      <dsp:spPr>
        <a:xfrm>
          <a:off x="7479674" y="1207"/>
          <a:ext cx="2222022" cy="11110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>
              <a:latin typeface="微软雅黑" panose="020B0503020204020204" charset="-122"/>
              <a:ea typeface="微软雅黑" panose="020B0503020204020204" charset="-122"/>
            </a:rPr>
            <a:t>对物体所做有用的功</a:t>
          </a:r>
        </a:p>
      </dsp:txBody>
      <dsp:txXfrm>
        <a:off x="7512214" y="33747"/>
        <a:ext cx="2156942" cy="1045931"/>
      </dsp:txXfrm>
    </dsp:sp>
    <dsp:sp modelId="{1447E045-AD55-45C2-8595-74203404E164}">
      <dsp:nvSpPr>
        <dsp:cNvPr id="0" name=""/>
        <dsp:cNvSpPr/>
      </dsp:nvSpPr>
      <dsp:spPr>
        <a:xfrm rot="19457599">
          <a:off x="3377152" y="2133576"/>
          <a:ext cx="1094571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094571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3897074" y="2126427"/>
        <a:ext cx="54728" cy="54728"/>
      </dsp:txXfrm>
    </dsp:sp>
    <dsp:sp modelId="{21DF1A5D-F090-47A8-BCAE-A4FCC505FE8C}">
      <dsp:nvSpPr>
        <dsp:cNvPr id="0" name=""/>
        <dsp:cNvSpPr/>
      </dsp:nvSpPr>
      <dsp:spPr>
        <a:xfrm>
          <a:off x="4368842" y="1278870"/>
          <a:ext cx="2222022" cy="11110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>
              <a:latin typeface="微软雅黑" panose="020B0503020204020204" charset="-122"/>
              <a:ea typeface="微软雅黑" panose="020B0503020204020204" charset="-122"/>
            </a:rPr>
            <a:t>额外功</a:t>
          </a:r>
        </a:p>
      </dsp:txBody>
      <dsp:txXfrm>
        <a:off x="4401382" y="1311410"/>
        <a:ext cx="2156942" cy="1045931"/>
      </dsp:txXfrm>
    </dsp:sp>
    <dsp:sp modelId="{DDF014A6-851D-4212-8B99-66B691348B51}">
      <dsp:nvSpPr>
        <dsp:cNvPr id="0" name=""/>
        <dsp:cNvSpPr/>
      </dsp:nvSpPr>
      <dsp:spPr>
        <a:xfrm>
          <a:off x="6590865" y="1814161"/>
          <a:ext cx="88880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88808" y="2021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7013049" y="1812155"/>
        <a:ext cx="44440" cy="44440"/>
      </dsp:txXfrm>
    </dsp:sp>
    <dsp:sp modelId="{D5709B28-2246-4AE8-9617-DE11DDB8AA53}">
      <dsp:nvSpPr>
        <dsp:cNvPr id="0" name=""/>
        <dsp:cNvSpPr/>
      </dsp:nvSpPr>
      <dsp:spPr>
        <a:xfrm>
          <a:off x="7479674" y="1278870"/>
          <a:ext cx="2222022" cy="11110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人们额外需要做的功</a:t>
          </a:r>
          <a:endParaRPr lang="zh-CN" sz="16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7512214" y="1311410"/>
        <a:ext cx="2156942" cy="1045931"/>
      </dsp:txXfrm>
    </dsp:sp>
    <dsp:sp modelId="{ED9F1103-2367-4910-BCB5-6F24BD764235}">
      <dsp:nvSpPr>
        <dsp:cNvPr id="0" name=""/>
        <dsp:cNvSpPr/>
      </dsp:nvSpPr>
      <dsp:spPr>
        <a:xfrm rot="2142401">
          <a:off x="3377152" y="2772408"/>
          <a:ext cx="1094571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094571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3897074" y="2765258"/>
        <a:ext cx="54728" cy="54728"/>
      </dsp:txXfrm>
    </dsp:sp>
    <dsp:sp modelId="{6B52B0CC-B96C-4725-AD21-C88B38031198}">
      <dsp:nvSpPr>
        <dsp:cNvPr id="0" name=""/>
        <dsp:cNvSpPr/>
      </dsp:nvSpPr>
      <dsp:spPr>
        <a:xfrm>
          <a:off x="4368842" y="2556533"/>
          <a:ext cx="2222022" cy="11110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>
              <a:latin typeface="微软雅黑" panose="020B0503020204020204" charset="-122"/>
              <a:ea typeface="微软雅黑" panose="020B0503020204020204" charset="-122"/>
            </a:rPr>
            <a:t>总功</a:t>
          </a:r>
        </a:p>
      </dsp:txBody>
      <dsp:txXfrm>
        <a:off x="4401382" y="2589073"/>
        <a:ext cx="2156942" cy="1045931"/>
      </dsp:txXfrm>
    </dsp:sp>
    <dsp:sp modelId="{6807CF9B-91C4-42F2-AAD2-3E9B2F889ED5}">
      <dsp:nvSpPr>
        <dsp:cNvPr id="0" name=""/>
        <dsp:cNvSpPr/>
      </dsp:nvSpPr>
      <dsp:spPr>
        <a:xfrm>
          <a:off x="6590865" y="3091824"/>
          <a:ext cx="88880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88808" y="2021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7013049" y="3089818"/>
        <a:ext cx="44440" cy="44440"/>
      </dsp:txXfrm>
    </dsp:sp>
    <dsp:sp modelId="{C38B1A3E-7125-4DC9-AE5D-9241EAF0218E}">
      <dsp:nvSpPr>
        <dsp:cNvPr id="0" name=""/>
        <dsp:cNvSpPr/>
      </dsp:nvSpPr>
      <dsp:spPr>
        <a:xfrm>
          <a:off x="7479674" y="2556533"/>
          <a:ext cx="2222022" cy="11110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>
              <a:latin typeface="微软雅黑" panose="020B0503020204020204" charset="-122"/>
              <a:ea typeface="微软雅黑" panose="020B0503020204020204" charset="-122"/>
            </a:rPr>
            <a:t>有用功与额外功的总和</a:t>
          </a:r>
        </a:p>
      </dsp:txBody>
      <dsp:txXfrm>
        <a:off x="7512214" y="2589073"/>
        <a:ext cx="2156942" cy="1045931"/>
      </dsp:txXfrm>
    </dsp:sp>
    <dsp:sp modelId="{D52845F9-E4FF-4C3E-8F9B-E7A0EE98FB1E}">
      <dsp:nvSpPr>
        <dsp:cNvPr id="0" name=""/>
        <dsp:cNvSpPr/>
      </dsp:nvSpPr>
      <dsp:spPr>
        <a:xfrm rot="3907178">
          <a:off x="2868155" y="3411239"/>
          <a:ext cx="2112565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2112565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700" kern="1200"/>
        </a:p>
      </dsp:txBody>
      <dsp:txXfrm>
        <a:off x="3871624" y="3378640"/>
        <a:ext cx="105628" cy="105628"/>
      </dsp:txXfrm>
    </dsp:sp>
    <dsp:sp modelId="{E1DD52EE-093F-4CE3-8332-116322F97076}">
      <dsp:nvSpPr>
        <dsp:cNvPr id="0" name=""/>
        <dsp:cNvSpPr/>
      </dsp:nvSpPr>
      <dsp:spPr>
        <a:xfrm>
          <a:off x="4368842" y="3834196"/>
          <a:ext cx="2222022" cy="11110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>
              <a:latin typeface="微软雅黑" panose="020B0503020204020204" charset="-122"/>
              <a:ea typeface="微软雅黑" panose="020B0503020204020204" charset="-122"/>
            </a:rPr>
            <a:t>机械效率</a:t>
          </a:r>
        </a:p>
      </dsp:txBody>
      <dsp:txXfrm>
        <a:off x="4401382" y="3866736"/>
        <a:ext cx="2156942" cy="1045931"/>
      </dsp:txXfrm>
    </dsp:sp>
    <dsp:sp modelId="{3BCB9632-1B46-47EC-8E4B-7E3665CB5D1C}">
      <dsp:nvSpPr>
        <dsp:cNvPr id="0" name=""/>
        <dsp:cNvSpPr/>
      </dsp:nvSpPr>
      <dsp:spPr>
        <a:xfrm>
          <a:off x="6590865" y="4369486"/>
          <a:ext cx="88880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88808" y="2021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7013049" y="4367481"/>
        <a:ext cx="44440" cy="44440"/>
      </dsp:txXfrm>
    </dsp:sp>
    <dsp:sp modelId="{DA22BD66-9C5E-43A5-A48F-9F0A08D9F92C}">
      <dsp:nvSpPr>
        <dsp:cNvPr id="0" name=""/>
        <dsp:cNvSpPr/>
      </dsp:nvSpPr>
      <dsp:spPr>
        <a:xfrm>
          <a:off x="7479674" y="3834196"/>
          <a:ext cx="2222022" cy="111101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>
              <a:latin typeface="微软雅黑" panose="020B0503020204020204" charset="-122"/>
              <a:ea typeface="微软雅黑" panose="020B0503020204020204" charset="-122"/>
            </a:rPr>
            <a:t>有用功与总功的比值</a:t>
          </a:r>
        </a:p>
      </dsp:txBody>
      <dsp:txXfrm>
        <a:off x="7512214" y="3866736"/>
        <a:ext cx="2156942" cy="10459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6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" Type="http://schemas.openxmlformats.org/officeDocument/2006/relationships/tags" Target="../tags/tag277.xml"/><Relationship Id="rId5" Type="http://schemas.openxmlformats.org/officeDocument/2006/relationships/slide" Target="../slides/slide24.xml"/><Relationship Id="rId4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5" Type="http://schemas.openxmlformats.org/officeDocument/2006/relationships/slide" Target="../slides/slide25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13" Type="http://schemas.openxmlformats.org/officeDocument/2006/relationships/image" Target="../media/image12.png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12" Type="http://schemas.openxmlformats.org/officeDocument/2006/relationships/notesSlide" Target="../notesSlides/notesSlide9.xml"/><Relationship Id="rId2" Type="http://schemas.openxmlformats.org/officeDocument/2006/relationships/tags" Target="../tags/tag101.xml"/><Relationship Id="rId1" Type="http://schemas.openxmlformats.org/officeDocument/2006/relationships/vmlDrawing" Target="../drawings/vmlDrawing3.vml"/><Relationship Id="rId6" Type="http://schemas.openxmlformats.org/officeDocument/2006/relationships/tags" Target="../tags/tag105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04.xml"/><Relationship Id="rId15" Type="http://schemas.openxmlformats.org/officeDocument/2006/relationships/image" Target="../media/image11.wmf"/><Relationship Id="rId10" Type="http://schemas.openxmlformats.org/officeDocument/2006/relationships/tags" Target="../tags/tag109.xml"/><Relationship Id="rId4" Type="http://schemas.openxmlformats.org/officeDocument/2006/relationships/tags" Target="../tags/tag103.xml"/><Relationship Id="rId9" Type="http://schemas.openxmlformats.org/officeDocument/2006/relationships/tags" Target="../tags/tag108.xml"/><Relationship Id="rId14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13" Type="http://schemas.openxmlformats.org/officeDocument/2006/relationships/image" Target="../media/image14.png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12" Type="http://schemas.openxmlformats.org/officeDocument/2006/relationships/notesSlide" Target="../notesSlides/notesSlide10.xml"/><Relationship Id="rId2" Type="http://schemas.openxmlformats.org/officeDocument/2006/relationships/tags" Target="../tags/tag113.xml"/><Relationship Id="rId1" Type="http://schemas.openxmlformats.org/officeDocument/2006/relationships/vmlDrawing" Target="../drawings/vmlDrawing4.vml"/><Relationship Id="rId6" Type="http://schemas.openxmlformats.org/officeDocument/2006/relationships/tags" Target="../tags/tag11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16.xml"/><Relationship Id="rId15" Type="http://schemas.openxmlformats.org/officeDocument/2006/relationships/image" Target="../media/image13.wmf"/><Relationship Id="rId10" Type="http://schemas.openxmlformats.org/officeDocument/2006/relationships/tags" Target="../tags/tag121.xml"/><Relationship Id="rId4" Type="http://schemas.openxmlformats.org/officeDocument/2006/relationships/tags" Target="../tags/tag115.xml"/><Relationship Id="rId9" Type="http://schemas.openxmlformats.org/officeDocument/2006/relationships/tags" Target="../tags/tag120.xml"/><Relationship Id="rId14" Type="http://schemas.openxmlformats.org/officeDocument/2006/relationships/oleObject" Target="../embeddings/oleObject8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openxmlformats.org/officeDocument/2006/relationships/oleObject" Target="../embeddings/oleObject9.bin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12" Type="http://schemas.openxmlformats.org/officeDocument/2006/relationships/image" Target="../media/image15.png"/><Relationship Id="rId2" Type="http://schemas.openxmlformats.org/officeDocument/2006/relationships/tags" Target="../tags/tag125.xml"/><Relationship Id="rId1" Type="http://schemas.openxmlformats.org/officeDocument/2006/relationships/vmlDrawing" Target="../drawings/vmlDrawing5.vml"/><Relationship Id="rId6" Type="http://schemas.openxmlformats.org/officeDocument/2006/relationships/tags" Target="../tags/tag129.xml"/><Relationship Id="rId11" Type="http://schemas.openxmlformats.org/officeDocument/2006/relationships/notesSlide" Target="../notesSlides/notesSlide11.xml"/><Relationship Id="rId5" Type="http://schemas.openxmlformats.org/officeDocument/2006/relationships/tags" Target="../tags/tag128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27.xml"/><Relationship Id="rId9" Type="http://schemas.openxmlformats.org/officeDocument/2006/relationships/tags" Target="../tags/tag132.xml"/><Relationship Id="rId14" Type="http://schemas.openxmlformats.org/officeDocument/2006/relationships/image" Target="../media/image11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9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148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0.xml"/><Relationship Id="rId4" Type="http://schemas.openxmlformats.org/officeDocument/2006/relationships/tags" Target="../tags/tag14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8.xml"/><Relationship Id="rId4" Type="http://schemas.openxmlformats.org/officeDocument/2006/relationships/tags" Target="../tags/tag15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76.xml"/><Relationship Id="rId3" Type="http://schemas.openxmlformats.org/officeDocument/2006/relationships/tags" Target="../tags/tag171.xml"/><Relationship Id="rId7" Type="http://schemas.openxmlformats.org/officeDocument/2006/relationships/tags" Target="../tags/tag175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73.xml"/><Relationship Id="rId10" Type="http://schemas.openxmlformats.org/officeDocument/2006/relationships/tags" Target="../tags/tag178.xml"/><Relationship Id="rId4" Type="http://schemas.openxmlformats.org/officeDocument/2006/relationships/tags" Target="../tags/tag172.xml"/><Relationship Id="rId9" Type="http://schemas.openxmlformats.org/officeDocument/2006/relationships/tags" Target="../tags/tag17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13" Type="http://schemas.openxmlformats.org/officeDocument/2006/relationships/tags" Target="../tags/tag194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184.xml"/><Relationship Id="rId7" Type="http://schemas.openxmlformats.org/officeDocument/2006/relationships/tags" Target="../tags/tag188.xml"/><Relationship Id="rId12" Type="http://schemas.openxmlformats.org/officeDocument/2006/relationships/tags" Target="../tags/tag193.xml"/><Relationship Id="rId17" Type="http://schemas.openxmlformats.org/officeDocument/2006/relationships/tags" Target="../tags/tag198.xml"/><Relationship Id="rId2" Type="http://schemas.openxmlformats.org/officeDocument/2006/relationships/tags" Target="../tags/tag183.xml"/><Relationship Id="rId16" Type="http://schemas.openxmlformats.org/officeDocument/2006/relationships/tags" Target="../tags/tag197.xml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11" Type="http://schemas.openxmlformats.org/officeDocument/2006/relationships/tags" Target="../tags/tag192.xml"/><Relationship Id="rId5" Type="http://schemas.openxmlformats.org/officeDocument/2006/relationships/tags" Target="../tags/tag186.xml"/><Relationship Id="rId15" Type="http://schemas.openxmlformats.org/officeDocument/2006/relationships/tags" Target="../tags/tag196.xml"/><Relationship Id="rId10" Type="http://schemas.openxmlformats.org/officeDocument/2006/relationships/tags" Target="../tags/tag191.xml"/><Relationship Id="rId19" Type="http://schemas.openxmlformats.org/officeDocument/2006/relationships/notesSlide" Target="../notesSlides/notesSlide17.xml"/><Relationship Id="rId4" Type="http://schemas.openxmlformats.org/officeDocument/2006/relationships/tags" Target="../tags/tag185.xml"/><Relationship Id="rId9" Type="http://schemas.openxmlformats.org/officeDocument/2006/relationships/tags" Target="../tags/tag190.xml"/><Relationship Id="rId14" Type="http://schemas.openxmlformats.org/officeDocument/2006/relationships/tags" Target="../tags/tag19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20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13.xml"/><Relationship Id="rId7" Type="http://schemas.openxmlformats.org/officeDocument/2006/relationships/tags" Target="../tags/tag217.xml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10" Type="http://schemas.openxmlformats.org/officeDocument/2006/relationships/image" Target="../media/image18.png"/><Relationship Id="rId4" Type="http://schemas.openxmlformats.org/officeDocument/2006/relationships/tags" Target="../tags/tag214.xml"/><Relationship Id="rId9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28.xml"/><Relationship Id="rId3" Type="http://schemas.openxmlformats.org/officeDocument/2006/relationships/tags" Target="../tags/tag223.xml"/><Relationship Id="rId7" Type="http://schemas.openxmlformats.org/officeDocument/2006/relationships/tags" Target="../tags/tag227.xml"/><Relationship Id="rId12" Type="http://schemas.openxmlformats.org/officeDocument/2006/relationships/image" Target="../media/image19.jpeg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tags" Target="../tags/tag226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22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24.xml"/><Relationship Id="rId9" Type="http://schemas.openxmlformats.org/officeDocument/2006/relationships/tags" Target="../tags/tag22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23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6" Type="http://schemas.openxmlformats.org/officeDocument/2006/relationships/tags" Target="../tags/tag236.xml"/><Relationship Id="rId5" Type="http://schemas.openxmlformats.org/officeDocument/2006/relationships/video" Target="../media/media1.mp4"/><Relationship Id="rId4" Type="http://schemas.microsoft.com/office/2007/relationships/media" Target="../media/media1.mp4"/><Relationship Id="rId9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tags" Target="../tags/tag242.xml"/><Relationship Id="rId7" Type="http://schemas.openxmlformats.org/officeDocument/2006/relationships/diagramLayout" Target="../diagrams/layout1.xml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openxmlformats.org/officeDocument/2006/relationships/diagramData" Target="../diagrams/data1.xml"/><Relationship Id="rId5" Type="http://schemas.openxmlformats.org/officeDocument/2006/relationships/notesSlide" Target="../notesSlides/notesSlide22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1.xml"/><Relationship Id="rId9" Type="http://schemas.openxmlformats.org/officeDocument/2006/relationships/diagramColors" Target="../diagrams/colors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53.xml"/><Relationship Id="rId13" Type="http://schemas.openxmlformats.org/officeDocument/2006/relationships/tags" Target="../tags/tag258.xml"/><Relationship Id="rId18" Type="http://schemas.openxmlformats.org/officeDocument/2006/relationships/tags" Target="../tags/tag263.xml"/><Relationship Id="rId26" Type="http://schemas.openxmlformats.org/officeDocument/2006/relationships/tags" Target="../tags/tag271.xml"/><Relationship Id="rId3" Type="http://schemas.openxmlformats.org/officeDocument/2006/relationships/tags" Target="../tags/tag248.xml"/><Relationship Id="rId21" Type="http://schemas.openxmlformats.org/officeDocument/2006/relationships/tags" Target="../tags/tag266.xml"/><Relationship Id="rId34" Type="http://schemas.openxmlformats.org/officeDocument/2006/relationships/image" Target="../media/image21.jpeg"/><Relationship Id="rId7" Type="http://schemas.openxmlformats.org/officeDocument/2006/relationships/tags" Target="../tags/tag252.xml"/><Relationship Id="rId12" Type="http://schemas.openxmlformats.org/officeDocument/2006/relationships/tags" Target="../tags/tag257.xml"/><Relationship Id="rId17" Type="http://schemas.openxmlformats.org/officeDocument/2006/relationships/tags" Target="../tags/tag262.xml"/><Relationship Id="rId25" Type="http://schemas.openxmlformats.org/officeDocument/2006/relationships/tags" Target="../tags/tag270.xml"/><Relationship Id="rId33" Type="http://schemas.openxmlformats.org/officeDocument/2006/relationships/notesSlide" Target="../notesSlides/notesSlide23.xml"/><Relationship Id="rId2" Type="http://schemas.openxmlformats.org/officeDocument/2006/relationships/tags" Target="../tags/tag247.xml"/><Relationship Id="rId16" Type="http://schemas.openxmlformats.org/officeDocument/2006/relationships/tags" Target="../tags/tag261.xml"/><Relationship Id="rId20" Type="http://schemas.openxmlformats.org/officeDocument/2006/relationships/tags" Target="../tags/tag265.xml"/><Relationship Id="rId29" Type="http://schemas.openxmlformats.org/officeDocument/2006/relationships/tags" Target="../tags/tag274.xml"/><Relationship Id="rId1" Type="http://schemas.openxmlformats.org/officeDocument/2006/relationships/tags" Target="../tags/tag246.xml"/><Relationship Id="rId6" Type="http://schemas.openxmlformats.org/officeDocument/2006/relationships/tags" Target="../tags/tag251.xml"/><Relationship Id="rId11" Type="http://schemas.openxmlformats.org/officeDocument/2006/relationships/tags" Target="../tags/tag256.xml"/><Relationship Id="rId24" Type="http://schemas.openxmlformats.org/officeDocument/2006/relationships/tags" Target="../tags/tag269.xml"/><Relationship Id="rId32" Type="http://schemas.openxmlformats.org/officeDocument/2006/relationships/slideLayout" Target="../slideLayouts/slideLayout1.xml"/><Relationship Id="rId5" Type="http://schemas.openxmlformats.org/officeDocument/2006/relationships/tags" Target="../tags/tag250.xml"/><Relationship Id="rId15" Type="http://schemas.openxmlformats.org/officeDocument/2006/relationships/tags" Target="../tags/tag260.xml"/><Relationship Id="rId23" Type="http://schemas.openxmlformats.org/officeDocument/2006/relationships/tags" Target="../tags/tag268.xml"/><Relationship Id="rId28" Type="http://schemas.openxmlformats.org/officeDocument/2006/relationships/tags" Target="../tags/tag273.xml"/><Relationship Id="rId10" Type="http://schemas.openxmlformats.org/officeDocument/2006/relationships/tags" Target="../tags/tag255.xml"/><Relationship Id="rId19" Type="http://schemas.openxmlformats.org/officeDocument/2006/relationships/tags" Target="../tags/tag264.xml"/><Relationship Id="rId31" Type="http://schemas.openxmlformats.org/officeDocument/2006/relationships/tags" Target="../tags/tag276.xml"/><Relationship Id="rId4" Type="http://schemas.openxmlformats.org/officeDocument/2006/relationships/tags" Target="../tags/tag249.xml"/><Relationship Id="rId9" Type="http://schemas.openxmlformats.org/officeDocument/2006/relationships/tags" Target="../tags/tag254.xml"/><Relationship Id="rId14" Type="http://schemas.openxmlformats.org/officeDocument/2006/relationships/tags" Target="../tags/tag259.xml"/><Relationship Id="rId22" Type="http://schemas.openxmlformats.org/officeDocument/2006/relationships/tags" Target="../tags/tag267.xml"/><Relationship Id="rId27" Type="http://schemas.openxmlformats.org/officeDocument/2006/relationships/tags" Target="../tags/tag272.xml"/><Relationship Id="rId30" Type="http://schemas.openxmlformats.org/officeDocument/2006/relationships/tags" Target="../tags/tag27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282.xml"/><Relationship Id="rId7" Type="http://schemas.openxmlformats.org/officeDocument/2006/relationships/notesSlide" Target="../notesSlides/notesSlide24.xml"/><Relationship Id="rId2" Type="http://schemas.openxmlformats.org/officeDocument/2006/relationships/tags" Target="../tags/tag281.xml"/><Relationship Id="rId1" Type="http://schemas.openxmlformats.org/officeDocument/2006/relationships/tags" Target="../tags/tag28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4.xml"/><Relationship Id="rId4" Type="http://schemas.openxmlformats.org/officeDocument/2006/relationships/tags" Target="../tags/tag283.xml"/><Relationship Id="rId9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4.png"/><Relationship Id="rId4" Type="http://schemas.openxmlformats.org/officeDocument/2006/relationships/tags" Target="../tags/tag10.xml"/><Relationship Id="rId9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18" Type="http://schemas.openxmlformats.org/officeDocument/2006/relationships/tags" Target="../tags/tag34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17" Type="http://schemas.openxmlformats.org/officeDocument/2006/relationships/tags" Target="../tags/tag33.xml"/><Relationship Id="rId2" Type="http://schemas.openxmlformats.org/officeDocument/2006/relationships/tags" Target="../tags/tag18.xml"/><Relationship Id="rId16" Type="http://schemas.openxmlformats.org/officeDocument/2006/relationships/tags" Target="../tags/tag32.xml"/><Relationship Id="rId20" Type="http://schemas.openxmlformats.org/officeDocument/2006/relationships/notesSlide" Target="../notesSlides/notesSlide3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tags" Target="../tags/tag31.xml"/><Relationship Id="rId10" Type="http://schemas.openxmlformats.org/officeDocument/2006/relationships/tags" Target="../tags/tag26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tags" Target="../tags/tag3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13" Type="http://schemas.openxmlformats.org/officeDocument/2006/relationships/notesSlide" Target="../notesSlides/notesSlide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6" Type="http://schemas.openxmlformats.org/officeDocument/2006/relationships/oleObject" Target="../embeddings/oleObject2.bin"/><Relationship Id="rId1" Type="http://schemas.openxmlformats.org/officeDocument/2006/relationships/vmlDrawing" Target="../drawings/vmlDrawing1.vml"/><Relationship Id="rId6" Type="http://schemas.openxmlformats.org/officeDocument/2006/relationships/tags" Target="../tags/tag42.xml"/><Relationship Id="rId11" Type="http://schemas.openxmlformats.org/officeDocument/2006/relationships/tags" Target="../tags/tag47.xml"/><Relationship Id="rId5" Type="http://schemas.openxmlformats.org/officeDocument/2006/relationships/tags" Target="../tags/tag41.xml"/><Relationship Id="rId15" Type="http://schemas.openxmlformats.org/officeDocument/2006/relationships/image" Target="../media/image5.wmf"/><Relationship Id="rId10" Type="http://schemas.openxmlformats.org/officeDocument/2006/relationships/tags" Target="../tags/tag46.xml"/><Relationship Id="rId4" Type="http://schemas.openxmlformats.org/officeDocument/2006/relationships/tags" Target="../tags/tag40.xml"/><Relationship Id="rId9" Type="http://schemas.openxmlformats.org/officeDocument/2006/relationships/tags" Target="../tags/tag45.xml"/><Relationship Id="rId1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tags" Target="../tags/tag69.xml"/><Relationship Id="rId18" Type="http://schemas.openxmlformats.org/officeDocument/2006/relationships/notesSlide" Target="../notesSlides/notesSlide6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12" Type="http://schemas.openxmlformats.org/officeDocument/2006/relationships/tags" Target="../tags/tag68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58.xml"/><Relationship Id="rId16" Type="http://schemas.openxmlformats.org/officeDocument/2006/relationships/tags" Target="../tags/tag72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5" Type="http://schemas.openxmlformats.org/officeDocument/2006/relationships/tags" Target="../tags/tag61.xml"/><Relationship Id="rId15" Type="http://schemas.openxmlformats.org/officeDocument/2006/relationships/tags" Target="../tags/tag71.xml"/><Relationship Id="rId10" Type="http://schemas.openxmlformats.org/officeDocument/2006/relationships/tags" Target="../tags/tag66.xml"/><Relationship Id="rId19" Type="http://schemas.openxmlformats.org/officeDocument/2006/relationships/image" Target="../media/image6.png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tags" Target="../tags/tag87.xml"/><Relationship Id="rId18" Type="http://schemas.openxmlformats.org/officeDocument/2006/relationships/image" Target="../media/image7.wmf"/><Relationship Id="rId3" Type="http://schemas.openxmlformats.org/officeDocument/2006/relationships/tags" Target="../tags/tag77.xml"/><Relationship Id="rId21" Type="http://schemas.openxmlformats.org/officeDocument/2006/relationships/oleObject" Target="../embeddings/oleObject5.bin"/><Relationship Id="rId7" Type="http://schemas.openxmlformats.org/officeDocument/2006/relationships/tags" Target="../tags/tag81.xml"/><Relationship Id="rId12" Type="http://schemas.openxmlformats.org/officeDocument/2006/relationships/tags" Target="../tags/tag86.xml"/><Relationship Id="rId17" Type="http://schemas.openxmlformats.org/officeDocument/2006/relationships/oleObject" Target="../embeddings/oleObject3.bin"/><Relationship Id="rId2" Type="http://schemas.openxmlformats.org/officeDocument/2006/relationships/tags" Target="../tags/tag76.xml"/><Relationship Id="rId16" Type="http://schemas.openxmlformats.org/officeDocument/2006/relationships/notesSlide" Target="../notesSlides/notesSlide7.xml"/><Relationship Id="rId20" Type="http://schemas.openxmlformats.org/officeDocument/2006/relationships/image" Target="../media/image8.wmf"/><Relationship Id="rId1" Type="http://schemas.openxmlformats.org/officeDocument/2006/relationships/vmlDrawing" Target="../drawings/vmlDrawing2.vml"/><Relationship Id="rId6" Type="http://schemas.openxmlformats.org/officeDocument/2006/relationships/tags" Target="../tags/tag80.xml"/><Relationship Id="rId11" Type="http://schemas.openxmlformats.org/officeDocument/2006/relationships/tags" Target="../tags/tag85.xml"/><Relationship Id="rId24" Type="http://schemas.openxmlformats.org/officeDocument/2006/relationships/image" Target="../media/image10.wmf"/><Relationship Id="rId5" Type="http://schemas.openxmlformats.org/officeDocument/2006/relationships/tags" Target="../tags/tag79.xml"/><Relationship Id="rId15" Type="http://schemas.openxmlformats.org/officeDocument/2006/relationships/slideLayout" Target="../slideLayouts/slideLayout1.xml"/><Relationship Id="rId23" Type="http://schemas.openxmlformats.org/officeDocument/2006/relationships/oleObject" Target="../embeddings/oleObject6.bin"/><Relationship Id="rId10" Type="http://schemas.openxmlformats.org/officeDocument/2006/relationships/tags" Target="../tags/tag84.xml"/><Relationship Id="rId19" Type="http://schemas.openxmlformats.org/officeDocument/2006/relationships/oleObject" Target="../embeddings/oleObject4.bin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tags" Target="../tags/tag88.xml"/><Relationship Id="rId22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9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八年级下册</a:t>
            </a:r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273473" y="839494"/>
            <a:ext cx="3599886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三、滑轮组机械效率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73473" y="2044406"/>
            <a:ext cx="7460642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分为竖直方向提升物体和水平方向拉动物体两种类型</a:t>
            </a: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922528" y="1633068"/>
            <a:ext cx="1483937" cy="4408958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2822946" y="2729971"/>
            <a:ext cx="6585403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如图，G为物重，h为物体提升高度，F为拉力，S为绳子自由端走的距离</a:t>
            </a: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2822946" y="4067469"/>
            <a:ext cx="353939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kumimoji="0" lang="zh-CN" altLang="en-US" sz="2400" i="0" baseline="-25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=Gh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kumimoji="0" lang="zh-CN" altLang="en-US" sz="2400" i="0" u="none" strike="noStrike" cap="none" spc="0" normalizeH="0" baseline="-25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=W</a:t>
            </a:r>
            <a:r>
              <a:rPr kumimoji="0" lang="en-US" altLang="zh-CN" sz="2400" i="0" baseline="-25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=FS,</a:t>
            </a:r>
          </a:p>
        </p:txBody>
      </p:sp>
      <p:graphicFrame>
        <p:nvGraphicFramePr>
          <p:cNvPr id="15" name="对象 14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2822946" y="4972286"/>
          <a:ext cx="3497806" cy="862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r:id="rId14" imgW="1587500" imgH="381000" progId="Equation.KSEE3">
                  <p:embed/>
                </p:oleObj>
              </mc:Choice>
              <mc:Fallback>
                <p:oleObj r:id="rId14" imgW="1587500" imgH="3810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822946" y="4972286"/>
                        <a:ext cx="3497806" cy="862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AutoShape 1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73473" y="2894248"/>
            <a:ext cx="2468817" cy="53293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竖直提升物体</a:t>
            </a:r>
          </a:p>
        </p:txBody>
      </p:sp>
    </p:spTree>
    <p:extLst>
      <p:ext uri="{BB962C8B-B14F-4D97-AF65-F5344CB8AC3E}">
        <p14:creationId xmlns:p14="http://schemas.microsoft.com/office/powerpoint/2010/main" val="3077391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13" grpId="0"/>
      <p:bldP spid="14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273473" y="839494"/>
            <a:ext cx="3599886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三、滑轮组机械效率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73473" y="2044406"/>
            <a:ext cx="7460642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分为竖直方向提升物体和水平方向拉动物体两种类型</a:t>
            </a: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2822946" y="2729971"/>
            <a:ext cx="6585403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如图，f为摩擦力，</a:t>
            </a:r>
            <a:r>
              <a:rPr lang="en-US" altLang="zh-CN" sz="240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</a:t>
            </a:r>
            <a:r>
              <a:rPr lang="zh-CN" altLang="en-US" sz="240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为物体移动距离，F为拉力，S为绳子自由端走的距离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2115C5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2822946" y="4067469"/>
            <a:ext cx="353939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kumimoji="0" lang="zh-CN" altLang="en-US" sz="2400" i="0" baseline="-25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=fL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kumimoji="0" lang="zh-CN" altLang="en-US" sz="2400" i="0" u="none" strike="noStrike" cap="none" spc="0" normalizeH="0" baseline="-25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=W</a:t>
            </a:r>
            <a:r>
              <a:rPr kumimoji="0" lang="en-US" altLang="zh-CN" sz="2400" i="0" baseline="-25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=FS,</a:t>
            </a:r>
          </a:p>
        </p:txBody>
      </p:sp>
      <p:sp>
        <p:nvSpPr>
          <p:cNvPr id="16" name="AutoShape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73473" y="2894248"/>
            <a:ext cx="2468817" cy="53293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水平拉动物体</a:t>
            </a:r>
          </a:p>
        </p:txBody>
      </p:sp>
      <p:pic>
        <p:nvPicPr>
          <p:cNvPr id="51204" name="图片 51203" descr="8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3">
            <a:grayscl/>
          </a:blip>
          <a:stretch>
            <a:fillRect/>
          </a:stretch>
        </p:blipFill>
        <p:spPr>
          <a:xfrm>
            <a:off x="7045077" y="3514490"/>
            <a:ext cx="4458112" cy="1762419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2822946" y="4964524"/>
          <a:ext cx="368432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r:id="rId14" imgW="1587500" imgH="381000" progId="Equation.KSEE3">
                  <p:embed/>
                </p:oleObj>
              </mc:Choice>
              <mc:Fallback>
                <p:oleObj r:id="rId14" imgW="1587500" imgH="3810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822946" y="4964524"/>
                        <a:ext cx="3684322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8285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13" grpId="0"/>
      <p:bldP spid="14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273473" y="839494"/>
            <a:ext cx="3599886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三、滑轮组机械效率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2822946" y="2078037"/>
            <a:ext cx="6585403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如图，</a:t>
            </a:r>
            <a:r>
              <a:rPr sz="240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h为斜面高，S为斜面长，G为物重，F为沿斜面对物体的拉力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2115C5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AutoShape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3473" y="2197041"/>
            <a:ext cx="2468817" cy="53293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斜面机械效率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701975" y="2875492"/>
            <a:ext cx="4584766" cy="2270772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2822946" y="3388372"/>
            <a:ext cx="353939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kumimoji="0" lang="zh-CN" altLang="en-US" sz="2400" i="0" baseline="-25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=Gh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kumimoji="0" lang="zh-CN" altLang="en-US" sz="2400" i="0" u="none" strike="noStrike" cap="none" spc="0" normalizeH="0" baseline="-25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=W</a:t>
            </a:r>
            <a:r>
              <a:rPr kumimoji="0" lang="en-US" altLang="zh-CN" sz="2400" i="0" baseline="-2500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=FS,</a:t>
            </a:r>
          </a:p>
        </p:txBody>
      </p: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2822946" y="4284134"/>
          <a:ext cx="3497806" cy="862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r:id="rId13" imgW="1587500" imgH="381000" progId="Equation.KSEE3">
                  <p:embed/>
                </p:oleObj>
              </mc:Choice>
              <mc:Fallback>
                <p:oleObj r:id="rId13" imgW="1587500" imgH="3810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22946" y="4284134"/>
                        <a:ext cx="3497806" cy="862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1778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16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426151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四、测量滑轮组机械效率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022417"/>
            <a:ext cx="1930693" cy="57755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307506" y="2077391"/>
            <a:ext cx="286232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测量滑轮组机械效率</a:t>
            </a:r>
          </a:p>
        </p:txBody>
      </p:sp>
      <p:sp>
        <p:nvSpPr>
          <p:cNvPr id="32770" name="Rectangle 2"/>
          <p:cNvSpPr/>
          <p:nvPr>
            <p:custDataLst>
              <p:tags r:id="rId6"/>
            </p:custDataLst>
          </p:nvPr>
        </p:nvSpPr>
        <p:spPr>
          <a:xfrm>
            <a:off x="2307506" y="2720917"/>
            <a:ext cx="9468210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latinLnBrk="0">
              <a:lnSpc>
                <a:spcPct val="150000"/>
              </a:lnSpc>
            </a:pPr>
            <a:r>
              <a:rPr lang="en-US" altLang="zh-CN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实验目的</a:t>
            </a:r>
            <a:r>
              <a:rPr lang="en-US" altLang="zh-CN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．学习安装滑轮组；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．学习测滑轮组的机械效率；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．分析得出影响滑轮组机械效率的因素；4．分析得出提高滑轮组机械效率的方法。</a:t>
            </a:r>
          </a:p>
        </p:txBody>
      </p:sp>
      <p:sp>
        <p:nvSpPr>
          <p:cNvPr id="2" name="Rectangle 2"/>
          <p:cNvSpPr/>
          <p:nvPr>
            <p:custDataLst>
              <p:tags r:id="rId7"/>
            </p:custDataLst>
          </p:nvPr>
        </p:nvSpPr>
        <p:spPr>
          <a:xfrm>
            <a:off x="2307506" y="4506619"/>
            <a:ext cx="9468210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latinLnBrk="0">
              <a:lnSpc>
                <a:spcPct val="150000"/>
              </a:lnSpc>
            </a:pPr>
            <a:r>
              <a:rPr lang="en-US" altLang="zh-CN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【实验器材】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刻度尺、弹簧测力计、钩码、铁架台、一个定滑轮和一个动滑轮组成的滑轮组、两个定滑轮与两个动滑轮组成的滑轮组、长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2m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的细绳。</a:t>
            </a:r>
          </a:p>
        </p:txBody>
      </p:sp>
    </p:spTree>
    <p:extLst>
      <p:ext uri="{BB962C8B-B14F-4D97-AF65-F5344CB8AC3E}">
        <p14:creationId xmlns:p14="http://schemas.microsoft.com/office/powerpoint/2010/main" val="2566992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3" grpId="0"/>
      <p:bldP spid="32770" grpId="0" build="p"/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426151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四、测量滑轮组机械效率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2"/>
          <p:cNvSpPr/>
          <p:nvPr>
            <p:custDataLst>
              <p:tags r:id="rId4"/>
            </p:custDataLst>
          </p:nvPr>
        </p:nvSpPr>
        <p:spPr>
          <a:xfrm>
            <a:off x="273473" y="1982964"/>
            <a:ext cx="11438601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latinLnBrk="0">
              <a:lnSpc>
                <a:spcPct val="150000"/>
              </a:lnSpc>
            </a:pPr>
            <a:r>
              <a:rPr lang="en-US" altLang="zh-CN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实验方法</a:t>
            </a:r>
            <a:r>
              <a:rPr lang="en-US" altLang="zh-CN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先后按（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）三种情况安装好滑轮组。并按表格进行测量；数据计入表格。</a:t>
            </a:r>
          </a:p>
        </p:txBody>
      </p:sp>
      <p:pic>
        <p:nvPicPr>
          <p:cNvPr id="7" name="图片 6" descr="2S()M5RI[764773}8%}0Q(M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625090" y="3204045"/>
            <a:ext cx="5426609" cy="325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234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426151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四、测量滑轮组机械效率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70" name="Rectangle 2"/>
          <p:cNvSpPr/>
          <p:nvPr>
            <p:custDataLst>
              <p:tags r:id="rId4"/>
            </p:custDataLst>
          </p:nvPr>
        </p:nvSpPr>
        <p:spPr>
          <a:xfrm>
            <a:off x="4703859" y="1850378"/>
            <a:ext cx="2027102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latinLnBrk="0">
              <a:lnSpc>
                <a:spcPct val="150000"/>
              </a:lnSpc>
            </a:pPr>
            <a:r>
              <a:rPr lang="en-US" altLang="zh-CN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实验表格</a:t>
            </a:r>
            <a:r>
              <a:rPr lang="en-US" altLang="zh-CN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273473" y="2507486"/>
          <a:ext cx="11647171" cy="4061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9859"/>
                <a:gridCol w="1127918"/>
                <a:gridCol w="1844997"/>
                <a:gridCol w="1421555"/>
                <a:gridCol w="1420925"/>
                <a:gridCol w="1975432"/>
                <a:gridCol w="1085070"/>
                <a:gridCol w="1481416"/>
              </a:tblGrid>
              <a:tr h="101541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滑轮组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钩码重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/N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钩码上升高度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/m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有用功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/J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测力计示数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/N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绳子自由端移动距离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/m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总功</a:t>
                      </a: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/J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机械效率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01541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a</a:t>
                      </a: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01541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b</a:t>
                      </a: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01541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</a:t>
                      </a: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9601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277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4261514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四、测量滑轮组机械效率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Rectangle 2"/>
          <p:cNvSpPr/>
          <p:nvPr>
            <p:custDataLst>
              <p:tags r:id="rId4"/>
            </p:custDataLst>
          </p:nvPr>
        </p:nvSpPr>
        <p:spPr>
          <a:xfrm>
            <a:off x="273473" y="2028238"/>
            <a:ext cx="11409615" cy="2349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latinLnBrk="0">
              <a:lnSpc>
                <a:spcPct val="150000"/>
              </a:lnSpc>
            </a:pPr>
            <a:r>
              <a:rPr lang="en-US" altLang="zh-CN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分析讨论</a:t>
            </a:r>
            <a:r>
              <a:rPr lang="en-US" altLang="zh-CN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</a:p>
          <a:p>
            <a:pPr indent="0" algn="just" latinLnBrk="0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）两个装置，钩码数量相同时，机械效率有什么不同？</a:t>
            </a:r>
          </a:p>
          <a:p>
            <a:pPr indent="0" algn="just" latinLnBrk="0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）为同一装置，钩码数量不同时，机械效率有什么不同？</a:t>
            </a:r>
          </a:p>
          <a:p>
            <a:pPr indent="0" algn="just" latinLnBrk="0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分析机械效率不同的原因。</a:t>
            </a:r>
          </a:p>
        </p:txBody>
      </p:sp>
    </p:spTree>
    <p:extLst>
      <p:ext uri="{BB962C8B-B14F-4D97-AF65-F5344CB8AC3E}">
        <p14:creationId xmlns:p14="http://schemas.microsoft.com/office/powerpoint/2010/main" val="3345836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en-US" altLang="zh-CN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4" name="Rectangle 2"/>
          <p:cNvSpPr/>
          <p:nvPr>
            <p:custDataLst>
              <p:tags r:id="rId3"/>
            </p:custDataLst>
          </p:nvPr>
        </p:nvSpPr>
        <p:spPr>
          <a:xfrm>
            <a:off x="299624" y="1144765"/>
            <a:ext cx="8695680" cy="46068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latinLnBrk="0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请你判断：下面说法中是否正确？</a:t>
            </a:r>
          </a:p>
          <a:p>
            <a:pPr algn="just" latinLnBrk="0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）有用功越多，机械效率越高（       ）；</a:t>
            </a:r>
          </a:p>
          <a:p>
            <a:pPr algn="just" latinLnBrk="0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）额外功越少，机械效率越高（       ）；</a:t>
            </a:r>
          </a:p>
          <a:p>
            <a:pPr algn="just" latinLnBrk="0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）物体做功越慢，机械效率越低（       ）；</a:t>
            </a:r>
          </a:p>
          <a:p>
            <a:pPr algn="just" latinLnBrk="0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）做总功越多，机械效率越高（       ）；</a:t>
            </a:r>
          </a:p>
          <a:p>
            <a:pPr algn="just" latinLnBrk="0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）做相同的有用功，额外功越少，机械效率越高（      ）；</a:t>
            </a:r>
          </a:p>
          <a:p>
            <a:pPr algn="just" latinLnBrk="0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）做相同的总功时，有用功越多，机械效率越高（      ）；</a:t>
            </a:r>
          </a:p>
          <a:p>
            <a:pPr algn="just" latinLnBrk="0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）机械效率越高，越省力（       ）。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627625" y="4055181"/>
            <a:ext cx="30873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√</a:t>
            </a: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5289242" y="1871722"/>
            <a:ext cx="31995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/>
                <a:sym typeface="Arial"/>
              </a:rPr>
              <a:t>×</a:t>
            </a: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5289242" y="2504899"/>
            <a:ext cx="31995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/>
                <a:sym typeface="Arial"/>
              </a:rPr>
              <a:t>×</a:t>
            </a: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5603043" y="2972506"/>
            <a:ext cx="31995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/>
                <a:sym typeface="Arial"/>
              </a:rPr>
              <a:t>×</a:t>
            </a: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5289242" y="3587574"/>
            <a:ext cx="31995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/>
                <a:sym typeface="Arial"/>
              </a:rPr>
              <a:t>×</a:t>
            </a: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>
          <a:xfrm>
            <a:off x="4703859" y="5190244"/>
            <a:ext cx="31995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/>
                <a:sym typeface="Arial"/>
              </a:rPr>
              <a:t>×</a:t>
            </a: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7738526" y="4676070"/>
            <a:ext cx="30873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4277021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4" grpId="0"/>
      <p:bldP spid="13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en-US" altLang="zh-CN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634" name="Text Box 4"/>
          <p:cNvSpPr txBox="1"/>
          <p:nvPr>
            <p:custDataLst>
              <p:tags r:id="rId3"/>
            </p:custDataLst>
          </p:nvPr>
        </p:nvSpPr>
        <p:spPr>
          <a:xfrm>
            <a:off x="324513" y="1059392"/>
            <a:ext cx="11383150" cy="29142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小明用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100N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的力沿竖直方向将杠杆的一端拉下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2m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，杠杆的另一端将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320N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的重物提高了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0.5m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）他做的有用功是多少？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）总功是多少？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）杠杆的机械效率是多少？</a:t>
            </a:r>
          </a:p>
        </p:txBody>
      </p:sp>
      <p:grpSp>
        <p:nvGrpSpPr>
          <p:cNvPr id="69635" name="Group 5"/>
          <p:cNvGrpSpPr/>
          <p:nvPr>
            <p:custDataLst>
              <p:tags r:id="rId4"/>
            </p:custDataLst>
          </p:nvPr>
        </p:nvGrpSpPr>
        <p:grpSpPr>
          <a:xfrm>
            <a:off x="7062405" y="2134306"/>
            <a:ext cx="3442985" cy="2706688"/>
            <a:chOff x="5040" y="3246"/>
            <a:chExt cx="1380" cy="984"/>
          </a:xfrm>
        </p:grpSpPr>
        <p:sp>
          <p:nvSpPr>
            <p:cNvPr id="69636" name="Line 6"/>
            <p:cNvSpPr/>
            <p:nvPr>
              <p:custDataLst>
                <p:tags r:id="rId8"/>
              </p:custDataLst>
            </p:nvPr>
          </p:nvSpPr>
          <p:spPr>
            <a:xfrm>
              <a:off x="5119" y="3360"/>
              <a:ext cx="1301" cy="0"/>
            </a:xfrm>
            <a:prstGeom prst="line">
              <a:avLst/>
            </a:prstGeom>
            <a:ln w="76200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9637" name="AutoShape 7"/>
            <p:cNvSpPr/>
            <p:nvPr>
              <p:custDataLst>
                <p:tags r:id="rId9"/>
              </p:custDataLst>
            </p:nvPr>
          </p:nvSpPr>
          <p:spPr>
            <a:xfrm>
              <a:off x="5504" y="3360"/>
              <a:ext cx="118" cy="111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762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sz="2400">
                <a:latin typeface="Times New Roman" panose="02020603050405020304" pitchFamily="18" charset="0"/>
              </a:endParaRPr>
            </a:p>
          </p:txBody>
        </p:sp>
        <p:sp>
          <p:nvSpPr>
            <p:cNvPr id="69638" name="Line 8"/>
            <p:cNvSpPr/>
            <p:nvPr>
              <p:custDataLst>
                <p:tags r:id="rId10"/>
              </p:custDataLst>
            </p:nvPr>
          </p:nvSpPr>
          <p:spPr>
            <a:xfrm flipH="1">
              <a:off x="5119" y="3360"/>
              <a:ext cx="0" cy="445"/>
            </a:xfrm>
            <a:prstGeom prst="line">
              <a:avLst/>
            </a:prstGeom>
            <a:ln w="76200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9639" name="Rectangle 9"/>
            <p:cNvSpPr/>
            <p:nvPr>
              <p:custDataLst>
                <p:tags r:id="rId11"/>
              </p:custDataLst>
            </p:nvPr>
          </p:nvSpPr>
          <p:spPr>
            <a:xfrm>
              <a:off x="5040" y="3805"/>
              <a:ext cx="158" cy="135"/>
            </a:xfrm>
            <a:prstGeom prst="rect">
              <a:avLst/>
            </a:prstGeom>
            <a:solidFill>
              <a:srgbClr val="FFFFFF"/>
            </a:solidFill>
            <a:ln w="762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sz="2400">
                <a:latin typeface="Times New Roman" panose="02020603050405020304" pitchFamily="18" charset="0"/>
              </a:endParaRPr>
            </a:p>
          </p:txBody>
        </p:sp>
        <p:sp>
          <p:nvSpPr>
            <p:cNvPr id="69640" name="Line 10"/>
            <p:cNvSpPr/>
            <p:nvPr>
              <p:custDataLst>
                <p:tags r:id="rId12"/>
              </p:custDataLst>
            </p:nvPr>
          </p:nvSpPr>
          <p:spPr>
            <a:xfrm flipH="1">
              <a:off x="6420" y="3360"/>
              <a:ext cx="0" cy="668"/>
            </a:xfrm>
            <a:prstGeom prst="line">
              <a:avLst/>
            </a:prstGeom>
            <a:ln w="76200" cap="flat" cmpd="sng">
              <a:solidFill>
                <a:srgbClr val="FF3300"/>
              </a:solidFill>
              <a:prstDash val="dash"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9641" name="Freeform 11"/>
            <p:cNvSpPr/>
            <p:nvPr>
              <p:custDataLst>
                <p:tags r:id="rId13"/>
              </p:custDataLst>
            </p:nvPr>
          </p:nvSpPr>
          <p:spPr>
            <a:xfrm>
              <a:off x="5138" y="3246"/>
              <a:ext cx="1222" cy="309"/>
            </a:xfrm>
            <a:custGeom>
              <a:avLst/>
              <a:gdLst>
                <a:gd name="txL" fmla="*/ 0 w 1222"/>
                <a:gd name="txT" fmla="*/ 0 h 309"/>
                <a:gd name="txR" fmla="*/ 1222 w 1222"/>
                <a:gd name="txB" fmla="*/ 309 h 309"/>
              </a:gdLst>
              <a:ahLst/>
              <a:cxnLst>
                <a:cxn ang="0">
                  <a:pos x="0" y="0"/>
                </a:cxn>
                <a:cxn ang="0">
                  <a:pos x="1222" y="309"/>
                </a:cxn>
              </a:cxnLst>
              <a:rect l="txL" t="txT" r="txR" b="txB"/>
              <a:pathLst>
                <a:path w="1222" h="309">
                  <a:moveTo>
                    <a:pt x="0" y="0"/>
                  </a:moveTo>
                  <a:lnTo>
                    <a:pt x="1222" y="309"/>
                  </a:lnTo>
                </a:path>
              </a:pathLst>
            </a:custGeom>
            <a:noFill/>
            <a:ln w="76200" cap="flat" cmpd="sng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sz="2400">
                <a:latin typeface="Times New Roman" panose="02020603050405020304" pitchFamily="18" charset="0"/>
              </a:endParaRPr>
            </a:p>
          </p:txBody>
        </p:sp>
        <p:sp>
          <p:nvSpPr>
            <p:cNvPr id="69642" name="AutoShape 12"/>
            <p:cNvSpPr/>
            <p:nvPr>
              <p:custDataLst>
                <p:tags r:id="rId14"/>
              </p:custDataLst>
            </p:nvPr>
          </p:nvSpPr>
          <p:spPr>
            <a:xfrm>
              <a:off x="5489" y="3354"/>
              <a:ext cx="118" cy="11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76200" cap="flat" cmpd="sng">
              <a:solidFill>
                <a:srgbClr val="800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sz="2400">
                <a:latin typeface="Times New Roman" panose="02020603050405020304" pitchFamily="18" charset="0"/>
              </a:endParaRPr>
            </a:p>
          </p:txBody>
        </p:sp>
        <p:sp>
          <p:nvSpPr>
            <p:cNvPr id="69643" name="Line 13"/>
            <p:cNvSpPr/>
            <p:nvPr>
              <p:custDataLst>
                <p:tags r:id="rId15"/>
              </p:custDataLst>
            </p:nvPr>
          </p:nvSpPr>
          <p:spPr>
            <a:xfrm flipH="1">
              <a:off x="5164" y="3261"/>
              <a:ext cx="0" cy="445"/>
            </a:xfrm>
            <a:prstGeom prst="line">
              <a:avLst/>
            </a:prstGeom>
            <a:ln w="762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9644" name="Rectangle 14"/>
            <p:cNvSpPr/>
            <p:nvPr>
              <p:custDataLst>
                <p:tags r:id="rId16"/>
              </p:custDataLst>
            </p:nvPr>
          </p:nvSpPr>
          <p:spPr>
            <a:xfrm>
              <a:off x="5085" y="3717"/>
              <a:ext cx="158" cy="135"/>
            </a:xfrm>
            <a:prstGeom prst="rect">
              <a:avLst/>
            </a:prstGeom>
            <a:solidFill>
              <a:srgbClr val="FFFFFF"/>
            </a:solidFill>
            <a:ln w="76200" cap="flat" cmpd="sng">
              <a:solidFill>
                <a:srgbClr val="800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sz="2400">
                <a:latin typeface="Times New Roman" panose="02020603050405020304" pitchFamily="18" charset="0"/>
              </a:endParaRPr>
            </a:p>
          </p:txBody>
        </p:sp>
        <p:sp>
          <p:nvSpPr>
            <p:cNvPr id="69645" name="Line 15"/>
            <p:cNvSpPr/>
            <p:nvPr>
              <p:custDataLst>
                <p:tags r:id="rId17"/>
              </p:custDataLst>
            </p:nvPr>
          </p:nvSpPr>
          <p:spPr>
            <a:xfrm flipH="1">
              <a:off x="6360" y="3562"/>
              <a:ext cx="0" cy="668"/>
            </a:xfrm>
            <a:prstGeom prst="line">
              <a:avLst/>
            </a:prstGeom>
            <a:ln w="76200" cap="flat" cmpd="sng">
              <a:solidFill>
                <a:srgbClr val="80008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4289239" y="2325100"/>
            <a:ext cx="75757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160J</a:t>
            </a: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3083816" y="2902656"/>
            <a:ext cx="75757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200J</a:t>
            </a: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4703859" y="3429765"/>
            <a:ext cx="72872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80%</a:t>
            </a:r>
          </a:p>
        </p:txBody>
      </p:sp>
    </p:spTree>
    <p:extLst>
      <p:ext uri="{BB962C8B-B14F-4D97-AF65-F5344CB8AC3E}">
        <p14:creationId xmlns:p14="http://schemas.microsoft.com/office/powerpoint/2010/main" val="1990959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en-US" altLang="zh-CN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205" name="矩形 51204"/>
          <p:cNvSpPr/>
          <p:nvPr>
            <p:custDataLst>
              <p:tags r:id="rId3"/>
            </p:custDataLst>
          </p:nvPr>
        </p:nvSpPr>
        <p:spPr>
          <a:xfrm>
            <a:off x="293637" y="837554"/>
            <a:ext cx="11511065" cy="234967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．用如图所示滑轮组拉着一重为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牛的物体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沿水平面做匀速运动，所用拉力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的大小为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牛。</a:t>
            </a:r>
          </a:p>
          <a:p>
            <a:pPr indent="0" eaLnBrk="1" latinLnBrk="0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）不计轮和绳的重力以及摩擦，求：物体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所受的摩擦力；</a:t>
            </a:r>
          </a:p>
          <a:p>
            <a:pPr indent="0" eaLnBrk="1" latinLnBrk="0" hangingPunct="1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）若滑轮组的机械效率为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80%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，求：物体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所受的摩擦力。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862014" y="3542947"/>
            <a:ext cx="6112811" cy="243181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8694421" y="2162117"/>
            <a:ext cx="88581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120N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8782637" y="2719623"/>
            <a:ext cx="70467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96N</a:t>
            </a:r>
          </a:p>
        </p:txBody>
      </p:sp>
    </p:spTree>
    <p:extLst>
      <p:ext uri="{BB962C8B-B14F-4D97-AF65-F5344CB8AC3E}">
        <p14:creationId xmlns:p14="http://schemas.microsoft.com/office/powerpoint/2010/main" val="2556230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  <p:bldP spid="19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12292" y="1106605"/>
            <a:ext cx="9073754" cy="2010775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2020-2021学年八年级下册同步备课系列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（人教版）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971658" y="3541654"/>
            <a:ext cx="4657860" cy="675863"/>
          </a:xfrm>
        </p:spPr>
        <p:txBody>
          <a:bodyPr>
            <a:noAutofit/>
          </a:bodyPr>
          <a:lstStyle/>
          <a:p>
            <a:r>
              <a:rPr lang="zh-CN" altLang="en-US" sz="36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第十二章  简单机械</a:t>
            </a:r>
          </a:p>
        </p:txBody>
      </p:sp>
      <p:sp>
        <p:nvSpPr>
          <p:cNvPr id="5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952825" y="4611393"/>
            <a:ext cx="6456228" cy="6758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12.3</a:t>
            </a:r>
            <a:r>
              <a:rPr lang="zh-CN" altLang="en-US" sz="48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机械效率</a:t>
            </a:r>
          </a:p>
        </p:txBody>
      </p:sp>
    </p:spTree>
    <p:extLst>
      <p:ext uri="{BB962C8B-B14F-4D97-AF65-F5344CB8AC3E}">
        <p14:creationId xmlns:p14="http://schemas.microsoft.com/office/powerpoint/2010/main" val="730561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4527"/>
            <a:ext cx="1916200" cy="5195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07506" y="967553"/>
            <a:ext cx="2792700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考点一、机械效率</a:t>
            </a:r>
          </a:p>
        </p:txBody>
      </p:sp>
      <p:pic>
        <p:nvPicPr>
          <p:cNvPr id="4" name="图片 -2147482403" descr="wps2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747354" y="1605903"/>
            <a:ext cx="1718972" cy="37731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96598" y="1601376"/>
            <a:ext cx="9412129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（2019·泸州）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用如图所示的滑轮组匀速竖直提升物体，不计一切摩擦和绳重。下列判断正确的是（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该滑轮组绳自由端拉力</a:t>
            </a:r>
            <a:r>
              <a:rPr lang="en-US" sz="2400" b="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的大小一定等于所提物体重力的三分之一；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用该滑轮组提升不同的物体，物体越重，其机械效率越大；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用该滑轮组分别提升水面下和水面上的同一物体，其机械效率相等；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其他条件不变，仅将滑轮组中的动滑轮重力变大，其机械效率变大
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475125" y="2327040"/>
            <a:ext cx="28469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823953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7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8083833" y="3367676"/>
            <a:ext cx="872719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80%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50985" y="1027054"/>
            <a:ext cx="2718975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考点一、机械效率</a:t>
            </a:r>
            <a:endParaRPr lang="en-US" altLang="zh-CN" sz="2400" b="1">
              <a:solidFill>
                <a:srgbClr val="281AE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590434" y="2220325"/>
            <a:ext cx="872719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匀速</a:t>
            </a:r>
          </a:p>
        </p:txBody>
      </p:sp>
      <p:pic>
        <p:nvPicPr>
          <p:cNvPr id="7" name="图片 -2147482187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rcRect r="2116" b="844"/>
          <a:stretch>
            <a:fillRect/>
          </a:stretch>
        </p:blipFill>
        <p:spPr>
          <a:xfrm>
            <a:off x="9862036" y="1473318"/>
            <a:ext cx="1476375" cy="387020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324513" y="1556103"/>
            <a:ext cx="8972304" cy="34782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如图为测量滑轮组机械效率的实验装置，钩码总重为6N。（1）实验时应竖直向上</a:t>
            </a:r>
            <a:r>
              <a:rPr lang="zh-CN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拉动弹簧测力计，测得拉力大小为2.5N；（2）若钩码上升的高度为10cm，该滑轮组的机械效率为</a:t>
            </a:r>
            <a:r>
              <a:rPr lang="zh-CN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；（3）若仅增加钩码的质量，则该滑轮组的机械效率将</a:t>
            </a:r>
            <a:r>
              <a:rPr lang="zh-CN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选填“增大”、“减小”或“不变”）。
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603680" y="3865034"/>
            <a:ext cx="70788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增大</a:t>
            </a:r>
          </a:p>
        </p:txBody>
      </p:sp>
    </p:spTree>
    <p:extLst>
      <p:ext uri="{BB962C8B-B14F-4D97-AF65-F5344CB8AC3E}">
        <p14:creationId xmlns:p14="http://schemas.microsoft.com/office/powerpoint/2010/main" val="34191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/>
      <p:bldP spid="6" grpId="0"/>
      <p:bldP spid="100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0051" y="1136356"/>
            <a:ext cx="2043170" cy="58855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视频小结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</a:p>
        </p:txBody>
      </p:sp>
      <p:pic>
        <p:nvPicPr>
          <p:cNvPr id="6" name="机械效率 人造卫星的奇迹_高清">
            <a:hlinkClick r:id="" action="ppaction://media"/>
          </p:cNvPr>
          <p:cNvPicPr/>
          <p:nvPr>
            <a:vide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591061" y="1136356"/>
            <a:ext cx="9129204" cy="494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048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" name="图示 5"/>
          <p:cNvGraphicFramePr/>
          <p:nvPr>
            <p:custDataLst>
              <p:tags r:id="rId3"/>
            </p:custDataLst>
          </p:nvPr>
        </p:nvGraphicFramePr>
        <p:xfrm>
          <a:off x="282295" y="1119540"/>
          <a:ext cx="10959708" cy="4946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682646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87" name="Text Box 5"/>
          <p:cNvSpPr txBox="1"/>
          <p:nvPr>
            <p:custDataLst>
              <p:tags r:id="rId3"/>
            </p:custDataLst>
          </p:nvPr>
        </p:nvSpPr>
        <p:spPr>
          <a:xfrm>
            <a:off x="324513" y="993422"/>
            <a:ext cx="11347863" cy="3457575"/>
          </a:xfrm>
          <a:prstGeom prst="rect">
            <a:avLst/>
          </a:prstGeom>
          <a:noFill/>
          <a:ln w="9525">
            <a:noFill/>
          </a:ln>
        </p:spPr>
        <p:txBody>
          <a:bodyPr wrap="square" tIns="36000" bIns="3600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一台起重机将重3600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的货物提高4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m。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如果额外功是9600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J，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起重机做的有用功是多少？总功是多少？机械效率是多少？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用一动滑轮将重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200N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的砂子提到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9m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高的脚手架上，所用力是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120N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，求有用功、总功机械效率各是多少？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如图所示的滑轮组匀速提升物体．已知物重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G=240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牛，手的拉力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F=100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牛，手上升距离为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厘米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则有用功为多少焦耳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?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该滑轮组的机械效率为多少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?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9480" name="Group 24"/>
          <p:cNvGrpSpPr/>
          <p:nvPr>
            <p:custDataLst>
              <p:tags r:id="rId4"/>
            </p:custDataLst>
          </p:nvPr>
        </p:nvGrpSpPr>
        <p:grpSpPr>
          <a:xfrm>
            <a:off x="9731600" y="4030604"/>
            <a:ext cx="1085070" cy="2409825"/>
            <a:chOff x="0" y="0"/>
            <a:chExt cx="926" cy="1924"/>
          </a:xfrm>
        </p:grpSpPr>
        <p:sp>
          <p:nvSpPr>
            <p:cNvPr id="19481" name="Rectangle 25" descr="深色木质"/>
            <p:cNvSpPr/>
            <p:nvPr>
              <p:custDataLst>
                <p:tags r:id="rId5"/>
              </p:custDataLst>
            </p:nvPr>
          </p:nvSpPr>
          <p:spPr>
            <a:xfrm>
              <a:off x="403" y="1588"/>
              <a:ext cx="413" cy="336"/>
            </a:xfrm>
            <a:prstGeom prst="rect">
              <a:avLst/>
            </a:prstGeom>
            <a:blipFill rotWithShape="1">
              <a:blip r:embed="rId34"/>
              <a:stretch>
                <a:fillRect/>
              </a:stretch>
            </a:blip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9482" name="Line 26"/>
            <p:cNvSpPr/>
            <p:nvPr>
              <p:custDataLst>
                <p:tags r:id="rId6"/>
              </p:custDataLst>
            </p:nvPr>
          </p:nvSpPr>
          <p:spPr>
            <a:xfrm>
              <a:off x="212" y="95"/>
              <a:ext cx="714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483" name="Line 27"/>
            <p:cNvSpPr/>
            <p:nvPr>
              <p:custDataLst>
                <p:tags r:id="rId7"/>
              </p:custDataLst>
            </p:nvPr>
          </p:nvSpPr>
          <p:spPr>
            <a:xfrm flipH="1">
              <a:off x="357" y="0"/>
              <a:ext cx="84" cy="7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484" name="Line 28"/>
            <p:cNvSpPr/>
            <p:nvPr>
              <p:custDataLst>
                <p:tags r:id="rId8"/>
              </p:custDataLst>
            </p:nvPr>
          </p:nvSpPr>
          <p:spPr>
            <a:xfrm flipH="1">
              <a:off x="564" y="0"/>
              <a:ext cx="83" cy="7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485" name="Line 29"/>
            <p:cNvSpPr/>
            <p:nvPr>
              <p:custDataLst>
                <p:tags r:id="rId9"/>
              </p:custDataLst>
            </p:nvPr>
          </p:nvSpPr>
          <p:spPr>
            <a:xfrm flipH="1">
              <a:off x="552" y="11"/>
              <a:ext cx="84" cy="7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486" name="Line 30"/>
            <p:cNvSpPr/>
            <p:nvPr>
              <p:custDataLst>
                <p:tags r:id="rId10"/>
              </p:custDataLst>
            </p:nvPr>
          </p:nvSpPr>
          <p:spPr>
            <a:xfrm flipH="1">
              <a:off x="759" y="11"/>
              <a:ext cx="84" cy="7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487" name="Oval 31"/>
            <p:cNvSpPr/>
            <p:nvPr>
              <p:custDataLst>
                <p:tags r:id="rId11"/>
              </p:custDataLst>
            </p:nvPr>
          </p:nvSpPr>
          <p:spPr>
            <a:xfrm>
              <a:off x="374" y="230"/>
              <a:ext cx="441" cy="415"/>
            </a:xfrm>
            <a:prstGeom prst="ellipse">
              <a:avLst/>
            </a:prstGeom>
            <a:solidFill>
              <a:srgbClr val="CCECFF"/>
            </a:solidFill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9488" name="Line 32"/>
            <p:cNvSpPr/>
            <p:nvPr>
              <p:custDataLst>
                <p:tags r:id="rId12"/>
              </p:custDataLst>
            </p:nvPr>
          </p:nvSpPr>
          <p:spPr>
            <a:xfrm flipH="1">
              <a:off x="597" y="114"/>
              <a:ext cx="0" cy="58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489" name="Oval 33"/>
            <p:cNvSpPr/>
            <p:nvPr>
              <p:custDataLst>
                <p:tags r:id="rId13"/>
              </p:custDataLst>
            </p:nvPr>
          </p:nvSpPr>
          <p:spPr>
            <a:xfrm>
              <a:off x="575" y="408"/>
              <a:ext cx="33" cy="37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9490" name="Oval 34"/>
            <p:cNvSpPr/>
            <p:nvPr>
              <p:custDataLst>
                <p:tags r:id="rId14"/>
              </p:custDataLst>
            </p:nvPr>
          </p:nvSpPr>
          <p:spPr>
            <a:xfrm flipH="1" flipV="1">
              <a:off x="384" y="1057"/>
              <a:ext cx="441" cy="415"/>
            </a:xfrm>
            <a:prstGeom prst="ellipse">
              <a:avLst/>
            </a:prstGeom>
            <a:solidFill>
              <a:srgbClr val="CCECFF"/>
            </a:solidFill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9491" name="Line 35"/>
            <p:cNvSpPr/>
            <p:nvPr>
              <p:custDataLst>
                <p:tags r:id="rId15"/>
              </p:custDataLst>
            </p:nvPr>
          </p:nvSpPr>
          <p:spPr>
            <a:xfrm flipH="1" flipV="1">
              <a:off x="589" y="1005"/>
              <a:ext cx="0" cy="58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492" name="Oval 36"/>
            <p:cNvSpPr/>
            <p:nvPr>
              <p:custDataLst>
                <p:tags r:id="rId16"/>
              </p:custDataLst>
            </p:nvPr>
          </p:nvSpPr>
          <p:spPr>
            <a:xfrm flipH="1" flipV="1">
              <a:off x="575" y="1257"/>
              <a:ext cx="33" cy="37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9493" name="Freeform 37"/>
            <p:cNvSpPr/>
            <p:nvPr>
              <p:custDataLst>
                <p:tags r:id="rId17"/>
              </p:custDataLst>
            </p:nvPr>
          </p:nvSpPr>
          <p:spPr>
            <a:xfrm rot="13755913" flipH="1" flipV="1">
              <a:off x="531" y="914"/>
              <a:ext cx="117" cy="122"/>
            </a:xfrm>
            <a:custGeom>
              <a:avLst/>
              <a:gdLst>
                <a:gd name="txL" fmla="*/ 0 w 128"/>
                <a:gd name="txT" fmla="*/ 0 h 126"/>
                <a:gd name="txR" fmla="*/ 128 w 128"/>
                <a:gd name="txB" fmla="*/ 126 h 126"/>
              </a:gdLst>
              <a:ahLst/>
              <a:cxnLst>
                <a:cxn ang="0">
                  <a:pos x="0" y="32"/>
                </a:cxn>
                <a:cxn ang="0">
                  <a:pos x="42" y="17"/>
                </a:cxn>
                <a:cxn ang="0">
                  <a:pos x="53" y="72"/>
                </a:cxn>
                <a:cxn ang="0">
                  <a:pos x="90" y="110"/>
                </a:cxn>
              </a:cxnLst>
              <a:rect l="txL" t="txT" r="txR" b="txB"/>
              <a:pathLst>
                <a:path w="128" h="125">
                  <a:moveTo>
                    <a:pt x="0" y="36"/>
                  </a:moveTo>
                  <a:cubicBezTo>
                    <a:pt x="21" y="6"/>
                    <a:pt x="29" y="0"/>
                    <a:pt x="60" y="21"/>
                  </a:cubicBezTo>
                  <a:cubicBezTo>
                    <a:pt x="67" y="40"/>
                    <a:pt x="65" y="63"/>
                    <a:pt x="75" y="81"/>
                  </a:cubicBezTo>
                  <a:cubicBezTo>
                    <a:pt x="77" y="85"/>
                    <a:pt x="121" y="120"/>
                    <a:pt x="128" y="126"/>
                  </a:cubicBez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9494" name="Line 38"/>
            <p:cNvSpPr/>
            <p:nvPr>
              <p:custDataLst>
                <p:tags r:id="rId18"/>
              </p:custDataLst>
            </p:nvPr>
          </p:nvSpPr>
          <p:spPr>
            <a:xfrm flipH="1" flipV="1">
              <a:off x="408" y="545"/>
              <a:ext cx="181" cy="36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495" name="Line 39"/>
            <p:cNvSpPr/>
            <p:nvPr>
              <p:custDataLst>
                <p:tags r:id="rId19"/>
              </p:custDataLst>
            </p:nvPr>
          </p:nvSpPr>
          <p:spPr>
            <a:xfrm>
              <a:off x="816" y="418"/>
              <a:ext cx="9" cy="86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496" name="Line 40"/>
            <p:cNvSpPr/>
            <p:nvPr>
              <p:custDataLst>
                <p:tags r:id="rId20"/>
              </p:custDataLst>
            </p:nvPr>
          </p:nvSpPr>
          <p:spPr>
            <a:xfrm flipV="1">
              <a:off x="381" y="771"/>
              <a:ext cx="8" cy="50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497" name="Freeform 41"/>
            <p:cNvSpPr/>
            <p:nvPr>
              <p:custDataLst>
                <p:tags r:id="rId21"/>
              </p:custDataLst>
            </p:nvPr>
          </p:nvSpPr>
          <p:spPr>
            <a:xfrm rot="-13755913" flipH="1">
              <a:off x="538" y="641"/>
              <a:ext cx="117" cy="122"/>
            </a:xfrm>
            <a:custGeom>
              <a:avLst/>
              <a:gdLst>
                <a:gd name="txL" fmla="*/ 0 w 128"/>
                <a:gd name="txT" fmla="*/ 0 h 126"/>
                <a:gd name="txR" fmla="*/ 128 w 128"/>
                <a:gd name="txB" fmla="*/ 126 h 126"/>
              </a:gdLst>
              <a:ahLst/>
              <a:cxnLst>
                <a:cxn ang="0">
                  <a:pos x="0" y="32"/>
                </a:cxn>
                <a:cxn ang="0">
                  <a:pos x="42" y="17"/>
                </a:cxn>
                <a:cxn ang="0">
                  <a:pos x="53" y="72"/>
                </a:cxn>
                <a:cxn ang="0">
                  <a:pos x="90" y="110"/>
                </a:cxn>
              </a:cxnLst>
              <a:rect l="txL" t="txT" r="txR" b="txB"/>
              <a:pathLst>
                <a:path w="128" h="125">
                  <a:moveTo>
                    <a:pt x="0" y="36"/>
                  </a:moveTo>
                  <a:cubicBezTo>
                    <a:pt x="21" y="6"/>
                    <a:pt x="29" y="0"/>
                    <a:pt x="60" y="21"/>
                  </a:cubicBezTo>
                  <a:cubicBezTo>
                    <a:pt x="67" y="40"/>
                    <a:pt x="65" y="63"/>
                    <a:pt x="75" y="81"/>
                  </a:cubicBezTo>
                  <a:cubicBezTo>
                    <a:pt x="77" y="85"/>
                    <a:pt x="121" y="120"/>
                    <a:pt x="128" y="126"/>
                  </a:cubicBez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9498" name="Text Box 42"/>
            <p:cNvSpPr txBox="1"/>
            <p:nvPr>
              <p:custDataLst>
                <p:tags r:id="rId22"/>
              </p:custDataLst>
            </p:nvPr>
          </p:nvSpPr>
          <p:spPr>
            <a:xfrm>
              <a:off x="0" y="803"/>
              <a:ext cx="317" cy="33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just"/>
              <a:r>
                <a:rPr lang="en-US" altLang="zh-CN" sz="4000" i="1">
                  <a:solidFill>
                    <a:srgbClr val="FF3300"/>
                  </a:solidFill>
                  <a:latin typeface="Arial" panose="020B0604020202020204" pitchFamily="34" charset="0"/>
                </a:rPr>
                <a:t>F</a:t>
              </a:r>
              <a:endParaRPr lang="en-US" altLang="zh-CN" sz="4000">
                <a:solidFill>
                  <a:srgbClr val="FF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9499" name="Group 43"/>
            <p:cNvGrpSpPr/>
            <p:nvPr>
              <p:custDataLst>
                <p:tags r:id="rId23"/>
              </p:custDataLst>
            </p:nvPr>
          </p:nvGrpSpPr>
          <p:grpSpPr>
            <a:xfrm flipH="1">
              <a:off x="226" y="583"/>
              <a:ext cx="227" cy="310"/>
              <a:chOff x="0" y="0"/>
              <a:chExt cx="273" cy="444"/>
            </a:xfrm>
          </p:grpSpPr>
          <p:grpSp>
            <p:nvGrpSpPr>
              <p:cNvPr id="19500" name="Group 44"/>
              <p:cNvGrpSpPr/>
              <p:nvPr>
                <p:custDataLst>
                  <p:tags r:id="rId24"/>
                </p:custDataLst>
              </p:nvPr>
            </p:nvGrpSpPr>
            <p:grpSpPr>
              <a:xfrm rot="450153" flipH="1">
                <a:off x="0" y="60"/>
                <a:ext cx="247" cy="384"/>
                <a:chOff x="0" y="0"/>
                <a:chExt cx="501" cy="778"/>
              </a:xfrm>
            </p:grpSpPr>
            <p:sp>
              <p:nvSpPr>
                <p:cNvPr id="19501" name="Freeform 45"/>
                <p:cNvSpPr/>
                <p:nvPr>
                  <p:custDataLst>
                    <p:tags r:id="rId26"/>
                  </p:custDataLst>
                </p:nvPr>
              </p:nvSpPr>
              <p:spPr>
                <a:xfrm>
                  <a:off x="0" y="36"/>
                  <a:ext cx="377" cy="742"/>
                </a:xfrm>
                <a:custGeom>
                  <a:avLst/>
                  <a:gdLst>
                    <a:gd name="txL" fmla="*/ 0 w 377"/>
                    <a:gd name="txT" fmla="*/ 0 h 742"/>
                    <a:gd name="txR" fmla="*/ 377 w 377"/>
                    <a:gd name="txB" fmla="*/ 742 h 742"/>
                  </a:gdLst>
                  <a:ahLst/>
                  <a:cxnLst>
                    <a:cxn ang="0">
                      <a:pos x="29" y="0"/>
                    </a:cxn>
                    <a:cxn ang="0">
                      <a:pos x="65" y="90"/>
                    </a:cxn>
                    <a:cxn ang="0">
                      <a:pos x="11" y="288"/>
                    </a:cxn>
                    <a:cxn ang="0">
                      <a:pos x="5" y="420"/>
                    </a:cxn>
                    <a:cxn ang="0">
                      <a:pos x="41" y="516"/>
                    </a:cxn>
                    <a:cxn ang="0">
                      <a:pos x="191" y="708"/>
                    </a:cxn>
                    <a:cxn ang="0">
                      <a:pos x="305" y="720"/>
                    </a:cxn>
                    <a:cxn ang="0">
                      <a:pos x="377" y="606"/>
                    </a:cxn>
                  </a:cxnLst>
                  <a:rect l="txL" t="txT" r="txR" b="txB"/>
                  <a:pathLst>
                    <a:path w="377" h="742">
                      <a:moveTo>
                        <a:pt x="29" y="0"/>
                      </a:moveTo>
                      <a:cubicBezTo>
                        <a:pt x="48" y="21"/>
                        <a:pt x="68" y="42"/>
                        <a:pt x="65" y="90"/>
                      </a:cubicBezTo>
                      <a:cubicBezTo>
                        <a:pt x="62" y="138"/>
                        <a:pt x="21" y="233"/>
                        <a:pt x="11" y="288"/>
                      </a:cubicBezTo>
                      <a:cubicBezTo>
                        <a:pt x="1" y="343"/>
                        <a:pt x="0" y="382"/>
                        <a:pt x="5" y="420"/>
                      </a:cubicBezTo>
                      <a:cubicBezTo>
                        <a:pt x="10" y="458"/>
                        <a:pt x="10" y="468"/>
                        <a:pt x="41" y="516"/>
                      </a:cubicBezTo>
                      <a:cubicBezTo>
                        <a:pt x="72" y="564"/>
                        <a:pt x="147" y="674"/>
                        <a:pt x="191" y="708"/>
                      </a:cubicBezTo>
                      <a:cubicBezTo>
                        <a:pt x="235" y="742"/>
                        <a:pt x="274" y="737"/>
                        <a:pt x="305" y="720"/>
                      </a:cubicBezTo>
                      <a:cubicBezTo>
                        <a:pt x="336" y="703"/>
                        <a:pt x="356" y="654"/>
                        <a:pt x="377" y="606"/>
                      </a:cubicBezTo>
                    </a:path>
                  </a:pathLst>
                </a:custGeom>
                <a:solidFill>
                  <a:srgbClr val="FFCC99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502" name="Freeform 46"/>
                <p:cNvSpPr/>
                <p:nvPr>
                  <p:custDataLst>
                    <p:tags r:id="rId27"/>
                  </p:custDataLst>
                </p:nvPr>
              </p:nvSpPr>
              <p:spPr>
                <a:xfrm>
                  <a:off x="182" y="0"/>
                  <a:ext cx="319" cy="735"/>
                </a:xfrm>
                <a:custGeom>
                  <a:avLst/>
                  <a:gdLst>
                    <a:gd name="txL" fmla="*/ 0 w 319"/>
                    <a:gd name="txT" fmla="*/ 0 h 735"/>
                    <a:gd name="txR" fmla="*/ 319 w 319"/>
                    <a:gd name="txB" fmla="*/ 735 h 735"/>
                  </a:gdLst>
                  <a:ahLst/>
                  <a:cxnLst>
                    <a:cxn ang="0">
                      <a:pos x="153" y="0"/>
                    </a:cxn>
                    <a:cxn ang="0">
                      <a:pos x="123" y="132"/>
                    </a:cxn>
                    <a:cxn ang="0">
                      <a:pos x="249" y="360"/>
                    </a:cxn>
                    <a:cxn ang="0">
                      <a:pos x="315" y="684"/>
                    </a:cxn>
                    <a:cxn ang="0">
                      <a:pos x="225" y="666"/>
                    </a:cxn>
                    <a:cxn ang="0">
                      <a:pos x="165" y="492"/>
                    </a:cxn>
                    <a:cxn ang="0">
                      <a:pos x="27" y="396"/>
                    </a:cxn>
                    <a:cxn ang="0">
                      <a:pos x="3" y="306"/>
                    </a:cxn>
                  </a:cxnLst>
                  <a:rect l="txL" t="txT" r="txR" b="txB"/>
                  <a:pathLst>
                    <a:path w="319" h="735">
                      <a:moveTo>
                        <a:pt x="153" y="0"/>
                      </a:moveTo>
                      <a:cubicBezTo>
                        <a:pt x="130" y="36"/>
                        <a:pt x="107" y="72"/>
                        <a:pt x="123" y="132"/>
                      </a:cubicBezTo>
                      <a:cubicBezTo>
                        <a:pt x="139" y="192"/>
                        <a:pt x="217" y="268"/>
                        <a:pt x="249" y="360"/>
                      </a:cubicBezTo>
                      <a:cubicBezTo>
                        <a:pt x="281" y="452"/>
                        <a:pt x="319" y="633"/>
                        <a:pt x="315" y="684"/>
                      </a:cubicBezTo>
                      <a:cubicBezTo>
                        <a:pt x="311" y="735"/>
                        <a:pt x="250" y="698"/>
                        <a:pt x="225" y="666"/>
                      </a:cubicBezTo>
                      <a:cubicBezTo>
                        <a:pt x="200" y="634"/>
                        <a:pt x="198" y="537"/>
                        <a:pt x="165" y="492"/>
                      </a:cubicBezTo>
                      <a:cubicBezTo>
                        <a:pt x="132" y="447"/>
                        <a:pt x="54" y="427"/>
                        <a:pt x="27" y="396"/>
                      </a:cubicBezTo>
                      <a:cubicBezTo>
                        <a:pt x="0" y="365"/>
                        <a:pt x="1" y="335"/>
                        <a:pt x="3" y="306"/>
                      </a:cubicBezTo>
                    </a:path>
                  </a:pathLst>
                </a:custGeom>
                <a:solidFill>
                  <a:srgbClr val="FFCC99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503" name="Freeform 47"/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179" y="504"/>
                  <a:ext cx="150" cy="160"/>
                </a:xfrm>
                <a:custGeom>
                  <a:avLst/>
                  <a:gdLst>
                    <a:gd name="txL" fmla="*/ 0 w 150"/>
                    <a:gd name="txT" fmla="*/ 0 h 160"/>
                    <a:gd name="txR" fmla="*/ 150 w 150"/>
                    <a:gd name="txB" fmla="*/ 160 h 160"/>
                  </a:gdLst>
                  <a:ahLst/>
                  <a:cxnLst>
                    <a:cxn ang="0">
                      <a:pos x="150" y="0"/>
                    </a:cxn>
                    <a:cxn ang="0">
                      <a:pos x="102" y="72"/>
                    </a:cxn>
                    <a:cxn ang="0">
                      <a:pos x="102" y="156"/>
                    </a:cxn>
                    <a:cxn ang="0">
                      <a:pos x="42" y="96"/>
                    </a:cxn>
                    <a:cxn ang="0">
                      <a:pos x="0" y="60"/>
                    </a:cxn>
                  </a:cxnLst>
                  <a:rect l="txL" t="txT" r="txR" b="txB"/>
                  <a:pathLst>
                    <a:path w="150" h="160">
                      <a:moveTo>
                        <a:pt x="150" y="0"/>
                      </a:moveTo>
                      <a:cubicBezTo>
                        <a:pt x="130" y="23"/>
                        <a:pt x="110" y="46"/>
                        <a:pt x="102" y="72"/>
                      </a:cubicBezTo>
                      <a:cubicBezTo>
                        <a:pt x="94" y="98"/>
                        <a:pt x="112" y="152"/>
                        <a:pt x="102" y="156"/>
                      </a:cubicBezTo>
                      <a:cubicBezTo>
                        <a:pt x="92" y="160"/>
                        <a:pt x="59" y="112"/>
                        <a:pt x="42" y="96"/>
                      </a:cubicBezTo>
                      <a:cubicBezTo>
                        <a:pt x="25" y="80"/>
                        <a:pt x="12" y="70"/>
                        <a:pt x="0" y="60"/>
                      </a:cubicBezTo>
                    </a:path>
                  </a:pathLst>
                </a:custGeom>
                <a:solidFill>
                  <a:srgbClr val="FFCC99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504" name="Freeform 48"/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149" y="444"/>
                  <a:ext cx="42" cy="138"/>
                </a:xfrm>
                <a:custGeom>
                  <a:avLst/>
                  <a:gdLst>
                    <a:gd name="txL" fmla="*/ 0 w 42"/>
                    <a:gd name="txT" fmla="*/ 0 h 138"/>
                    <a:gd name="txR" fmla="*/ 42 w 42"/>
                    <a:gd name="txB" fmla="*/ 138 h 138"/>
                  </a:gdLst>
                  <a:ahLst/>
                  <a:cxnLst>
                    <a:cxn ang="0">
                      <a:pos x="36" y="0"/>
                    </a:cxn>
                    <a:cxn ang="0">
                      <a:pos x="36" y="66"/>
                    </a:cxn>
                    <a:cxn ang="0">
                      <a:pos x="0" y="138"/>
                    </a:cxn>
                  </a:cxnLst>
                  <a:rect l="txL" t="txT" r="txR" b="txB"/>
                  <a:pathLst>
                    <a:path w="42" h="138">
                      <a:moveTo>
                        <a:pt x="36" y="0"/>
                      </a:moveTo>
                      <a:cubicBezTo>
                        <a:pt x="39" y="21"/>
                        <a:pt x="42" y="43"/>
                        <a:pt x="36" y="66"/>
                      </a:cubicBezTo>
                      <a:cubicBezTo>
                        <a:pt x="30" y="89"/>
                        <a:pt x="15" y="113"/>
                        <a:pt x="0" y="138"/>
                      </a:cubicBezTo>
                    </a:path>
                  </a:pathLst>
                </a:custGeom>
                <a:solidFill>
                  <a:srgbClr val="FFCC99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505" name="Freeform 49"/>
                <p:cNvSpPr/>
                <p:nvPr>
                  <p:custDataLst>
                    <p:tags r:id="rId30"/>
                  </p:custDataLst>
                </p:nvPr>
              </p:nvSpPr>
              <p:spPr>
                <a:xfrm>
                  <a:off x="415" y="557"/>
                  <a:ext cx="64" cy="127"/>
                </a:xfrm>
                <a:custGeom>
                  <a:avLst/>
                  <a:gdLst>
                    <a:gd name="txL" fmla="*/ 0 w 64"/>
                    <a:gd name="txT" fmla="*/ 0 h 127"/>
                    <a:gd name="txR" fmla="*/ 64 w 64"/>
                    <a:gd name="txB" fmla="*/ 127 h 127"/>
                  </a:gdLst>
                  <a:ahLst/>
                  <a:cxnLst>
                    <a:cxn ang="0">
                      <a:pos x="64" y="13"/>
                    </a:cxn>
                    <a:cxn ang="0">
                      <a:pos x="4" y="19"/>
                    </a:cxn>
                    <a:cxn ang="0">
                      <a:pos x="40" y="127"/>
                    </a:cxn>
                  </a:cxnLst>
                  <a:rect l="txL" t="txT" r="txR" b="txB"/>
                  <a:pathLst>
                    <a:path w="64" h="127">
                      <a:moveTo>
                        <a:pt x="64" y="13"/>
                      </a:moveTo>
                      <a:cubicBezTo>
                        <a:pt x="36" y="6"/>
                        <a:pt x="8" y="0"/>
                        <a:pt x="4" y="19"/>
                      </a:cubicBezTo>
                      <a:cubicBezTo>
                        <a:pt x="0" y="38"/>
                        <a:pt x="20" y="82"/>
                        <a:pt x="40" y="127"/>
                      </a:cubicBezTo>
                    </a:path>
                  </a:pathLst>
                </a:custGeom>
                <a:solidFill>
                  <a:srgbClr val="FFCC99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506" name="Freeform 50"/>
                <p:cNvSpPr/>
                <p:nvPr>
                  <p:custDataLst>
                    <p:tags r:id="rId31"/>
                  </p:custDataLst>
                </p:nvPr>
              </p:nvSpPr>
              <p:spPr>
                <a:xfrm>
                  <a:off x="221" y="432"/>
                  <a:ext cx="62" cy="130"/>
                </a:xfrm>
                <a:custGeom>
                  <a:avLst/>
                  <a:gdLst>
                    <a:gd name="txL" fmla="*/ 0 w 62"/>
                    <a:gd name="txT" fmla="*/ 0 h 130"/>
                    <a:gd name="txR" fmla="*/ 62 w 62"/>
                    <a:gd name="txB" fmla="*/ 130 h 130"/>
                  </a:gdLst>
                  <a:ahLst/>
                  <a:cxnLst>
                    <a:cxn ang="0">
                      <a:pos x="18" y="0"/>
                    </a:cxn>
                    <a:cxn ang="0">
                      <a:pos x="6" y="108"/>
                    </a:cxn>
                    <a:cxn ang="0">
                      <a:pos x="54" y="120"/>
                    </a:cxn>
                    <a:cxn ang="0">
                      <a:pos x="54" y="48"/>
                    </a:cxn>
                  </a:cxnLst>
                  <a:rect l="txL" t="txT" r="txR" b="txB"/>
                  <a:pathLst>
                    <a:path w="62" h="130">
                      <a:moveTo>
                        <a:pt x="18" y="0"/>
                      </a:moveTo>
                      <a:cubicBezTo>
                        <a:pt x="9" y="44"/>
                        <a:pt x="0" y="88"/>
                        <a:pt x="6" y="108"/>
                      </a:cubicBezTo>
                      <a:cubicBezTo>
                        <a:pt x="12" y="128"/>
                        <a:pt x="46" y="130"/>
                        <a:pt x="54" y="120"/>
                      </a:cubicBezTo>
                      <a:cubicBezTo>
                        <a:pt x="62" y="110"/>
                        <a:pt x="58" y="79"/>
                        <a:pt x="54" y="48"/>
                      </a:cubicBezTo>
                    </a:path>
                  </a:pathLst>
                </a:custGeom>
                <a:solidFill>
                  <a:srgbClr val="FFCC99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9507" name="Freeform 51"/>
              <p:cNvSpPr/>
              <p:nvPr>
                <p:custDataLst>
                  <p:tags r:id="rId25"/>
                </p:custDataLst>
              </p:nvPr>
            </p:nvSpPr>
            <p:spPr>
              <a:xfrm>
                <a:off x="90" y="0"/>
                <a:ext cx="183" cy="244"/>
              </a:xfrm>
              <a:custGeom>
                <a:avLst/>
                <a:gdLst>
                  <a:gd name="txL" fmla="*/ 0 w 183"/>
                  <a:gd name="txT" fmla="*/ 0 h 244"/>
                  <a:gd name="txR" fmla="*/ 183 w 183"/>
                  <a:gd name="txB" fmla="*/ 244 h 244"/>
                </a:gdLst>
                <a:ahLst/>
                <a:cxnLst>
                  <a:cxn ang="0">
                    <a:pos x="2" y="41"/>
                  </a:cxn>
                  <a:cxn ang="0">
                    <a:pos x="40" y="131"/>
                  </a:cxn>
                  <a:cxn ang="0">
                    <a:pos x="47" y="214"/>
                  </a:cxn>
                  <a:cxn ang="0">
                    <a:pos x="107" y="184"/>
                  </a:cxn>
                  <a:cxn ang="0">
                    <a:pos x="137" y="139"/>
                  </a:cxn>
                  <a:cxn ang="0">
                    <a:pos x="167" y="94"/>
                  </a:cxn>
                  <a:cxn ang="0">
                    <a:pos x="160" y="19"/>
                  </a:cxn>
                  <a:cxn ang="0">
                    <a:pos x="25" y="26"/>
                  </a:cxn>
                  <a:cxn ang="0">
                    <a:pos x="2" y="41"/>
                  </a:cxn>
                </a:cxnLst>
                <a:rect l="txL" t="txT" r="txR" b="txB"/>
                <a:pathLst>
                  <a:path w="183" h="244">
                    <a:moveTo>
                      <a:pt x="2" y="41"/>
                    </a:moveTo>
                    <a:cubicBezTo>
                      <a:pt x="33" y="72"/>
                      <a:pt x="32" y="86"/>
                      <a:pt x="40" y="131"/>
                    </a:cubicBezTo>
                    <a:cubicBezTo>
                      <a:pt x="42" y="159"/>
                      <a:pt x="38" y="188"/>
                      <a:pt x="47" y="214"/>
                    </a:cubicBezTo>
                    <a:cubicBezTo>
                      <a:pt x="57" y="244"/>
                      <a:pt x="97" y="191"/>
                      <a:pt x="107" y="184"/>
                    </a:cubicBezTo>
                    <a:cubicBezTo>
                      <a:pt x="122" y="140"/>
                      <a:pt x="104" y="181"/>
                      <a:pt x="137" y="139"/>
                    </a:cubicBezTo>
                    <a:cubicBezTo>
                      <a:pt x="148" y="125"/>
                      <a:pt x="167" y="94"/>
                      <a:pt x="167" y="94"/>
                    </a:cubicBezTo>
                    <a:cubicBezTo>
                      <a:pt x="165" y="69"/>
                      <a:pt x="183" y="30"/>
                      <a:pt x="160" y="19"/>
                    </a:cubicBezTo>
                    <a:cubicBezTo>
                      <a:pt x="119" y="0"/>
                      <a:pt x="70" y="22"/>
                      <a:pt x="25" y="26"/>
                    </a:cubicBezTo>
                    <a:cubicBezTo>
                      <a:pt x="0" y="28"/>
                      <a:pt x="2" y="28"/>
                      <a:pt x="2" y="41"/>
                    </a:cubicBez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4407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778" name="文本框 75777"/>
          <p:cNvSpPr txBox="1"/>
          <p:nvPr>
            <p:custDataLst>
              <p:tags r:id="rId3"/>
            </p:custDataLst>
          </p:nvPr>
        </p:nvSpPr>
        <p:spPr>
          <a:xfrm>
            <a:off x="226214" y="1039342"/>
            <a:ext cx="11493421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使用下面的滑轮组，用拉力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匀速拉动重为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的物体水平移动的距离为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，有用功是多少？总功是多少？额外功是多少？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435420" y="2750668"/>
            <a:ext cx="6373052" cy="2334154"/>
          </a:xfrm>
          <a:prstGeom prst="rect">
            <a:avLst/>
          </a:prstGeom>
        </p:spPr>
      </p:pic>
      <p:pic>
        <p:nvPicPr>
          <p:cNvPr id="75779" name="New picture"/>
          <p:cNvPicPr/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581638" y="12003852"/>
            <a:ext cx="315061" cy="245769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433891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6403" y="1007004"/>
            <a:ext cx="1726534" cy="50188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分析与思考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03536" y="930040"/>
            <a:ext cx="7248291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把重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100N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沙子运到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6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米高三楼，比较三种不同方法。</a:t>
            </a:r>
          </a:p>
        </p:txBody>
      </p:sp>
      <p:pic>
        <p:nvPicPr>
          <p:cNvPr id="10" name="图片 9" descr="@X()]$G@34VICEL0}H6Y1F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354145" y="1754012"/>
            <a:ext cx="6443625" cy="4190353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6892902" y="5944365"/>
            <a:ext cx="3426577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比较三种不同方式的做功情况</a:t>
            </a: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326404" y="1754011"/>
            <a:ext cx="4778213" cy="291300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1.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有用功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：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使用机械时所做的有用的功；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2.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额外功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：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人们不需要但又不得不做的功；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3.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总功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：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有用功与额外功的总和。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2911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626351" y="957850"/>
            <a:ext cx="297165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三种方式做功的内容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967237" y="3259020"/>
            <a:ext cx="27347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</a:t>
            </a:r>
          </a:p>
        </p:txBody>
      </p:sp>
      <p:sp>
        <p:nvSpPr>
          <p:cNvPr id="4" name="左大括号 3"/>
          <p:cNvSpPr/>
          <p:nvPr>
            <p:custDataLst>
              <p:tags r:id="rId5"/>
            </p:custDataLst>
          </p:nvPr>
        </p:nvSpPr>
        <p:spPr>
          <a:xfrm>
            <a:off x="1373036" y="2524949"/>
            <a:ext cx="297417" cy="1957740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846258" y="1960327"/>
            <a:ext cx="193762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对沙子做功</a:t>
            </a: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1728424" y="3164593"/>
            <a:ext cx="2055457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对水桶做功</a:t>
            </a: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1728424" y="4119210"/>
            <a:ext cx="3450547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克服人自身重力做功</a:t>
            </a:r>
          </a:p>
        </p:txBody>
      </p: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4965360" y="3247379"/>
            <a:ext cx="27347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</a:t>
            </a:r>
          </a:p>
        </p:txBody>
      </p:sp>
      <p:sp>
        <p:nvSpPr>
          <p:cNvPr id="19" name="左大括号 18"/>
          <p:cNvSpPr/>
          <p:nvPr>
            <p:custDataLst>
              <p:tags r:id="rId10"/>
            </p:custDataLst>
          </p:nvPr>
        </p:nvSpPr>
        <p:spPr>
          <a:xfrm>
            <a:off x="5371158" y="2513307"/>
            <a:ext cx="297417" cy="1957740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20" name="文本框 19"/>
          <p:cNvSpPr txBox="1"/>
          <p:nvPr>
            <p:custDataLst>
              <p:tags r:id="rId11"/>
            </p:custDataLst>
          </p:nvPr>
        </p:nvSpPr>
        <p:spPr>
          <a:xfrm>
            <a:off x="5693150" y="2167290"/>
            <a:ext cx="1766861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对沙子做功</a:t>
            </a:r>
          </a:p>
        </p:txBody>
      </p:sp>
      <p:sp>
        <p:nvSpPr>
          <p:cNvPr id="21" name="文本框 20"/>
          <p:cNvSpPr txBox="1"/>
          <p:nvPr>
            <p:custDataLst>
              <p:tags r:id="rId12"/>
            </p:custDataLst>
          </p:nvPr>
        </p:nvSpPr>
        <p:spPr>
          <a:xfrm>
            <a:off x="5726547" y="3152951"/>
            <a:ext cx="1982363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对水桶做功</a:t>
            </a:r>
          </a:p>
        </p:txBody>
      </p:sp>
      <p:sp>
        <p:nvSpPr>
          <p:cNvPr id="22" name="文本框 21"/>
          <p:cNvSpPr txBox="1"/>
          <p:nvPr>
            <p:custDataLst>
              <p:tags r:id="rId13"/>
            </p:custDataLst>
          </p:nvPr>
        </p:nvSpPr>
        <p:spPr>
          <a:xfrm>
            <a:off x="5726547" y="4107568"/>
            <a:ext cx="1982993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对滑轮做功</a:t>
            </a:r>
          </a:p>
        </p:txBody>
      </p:sp>
      <p:sp>
        <p:nvSpPr>
          <p:cNvPr id="23" name="文本框 22"/>
          <p:cNvSpPr txBox="1"/>
          <p:nvPr>
            <p:custDataLst>
              <p:tags r:id="rId14"/>
            </p:custDataLst>
          </p:nvPr>
        </p:nvSpPr>
        <p:spPr>
          <a:xfrm>
            <a:off x="8553273" y="3350213"/>
            <a:ext cx="27347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</a:t>
            </a:r>
          </a:p>
        </p:txBody>
      </p:sp>
      <p:sp>
        <p:nvSpPr>
          <p:cNvPr id="24" name="左大括号 23"/>
          <p:cNvSpPr/>
          <p:nvPr>
            <p:custDataLst>
              <p:tags r:id="rId15"/>
            </p:custDataLst>
          </p:nvPr>
        </p:nvSpPr>
        <p:spPr>
          <a:xfrm>
            <a:off x="8959072" y="2616142"/>
            <a:ext cx="297417" cy="1957740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9281064" y="2270125"/>
            <a:ext cx="1894146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对沙子做功</a:t>
            </a:r>
          </a:p>
        </p:txBody>
      </p:sp>
      <p:sp>
        <p:nvSpPr>
          <p:cNvPr id="26" name="文本框 25"/>
          <p:cNvSpPr txBox="1"/>
          <p:nvPr>
            <p:custDataLst>
              <p:tags r:id="rId17"/>
            </p:custDataLst>
          </p:nvPr>
        </p:nvSpPr>
        <p:spPr>
          <a:xfrm>
            <a:off x="9314460" y="3255786"/>
            <a:ext cx="1860119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对口袋做功</a:t>
            </a:r>
          </a:p>
        </p:txBody>
      </p:sp>
      <p:sp>
        <p:nvSpPr>
          <p:cNvPr id="27" name="文本框 26"/>
          <p:cNvSpPr txBox="1"/>
          <p:nvPr>
            <p:custDataLst>
              <p:tags r:id="rId18"/>
            </p:custDataLst>
          </p:nvPr>
        </p:nvSpPr>
        <p:spPr>
          <a:xfrm>
            <a:off x="9314460" y="4210403"/>
            <a:ext cx="1860119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对滑轮做功</a:t>
            </a:r>
          </a:p>
        </p:txBody>
      </p:sp>
    </p:spTree>
    <p:extLst>
      <p:ext uri="{BB962C8B-B14F-4D97-AF65-F5344CB8AC3E}">
        <p14:creationId xmlns:p14="http://schemas.microsoft.com/office/powerpoint/2010/main" val="1810360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6" grpId="0"/>
      <p:bldP spid="15" grpId="0"/>
      <p:bldP spid="16" grpId="0"/>
      <p:bldP spid="17" grpId="0"/>
      <p:bldP spid="19" grpId="0" animBg="1"/>
      <p:bldP spid="20" grpId="0"/>
      <p:bldP spid="21" grpId="0"/>
      <p:bldP spid="22" grpId="0"/>
      <p:bldP spid="23" grpId="0"/>
      <p:bldP spid="24" grpId="0" animBg="1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3681171" y="972079"/>
            <a:ext cx="4134859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计算各个功，并填入下面表格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792693" y="1723614"/>
          <a:ext cx="10638975" cy="4243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2259"/>
                <a:gridCol w="2345943"/>
                <a:gridCol w="3369891"/>
                <a:gridCol w="2030882"/>
              </a:tblGrid>
              <a:tr h="89964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做功方式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有用功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额外功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总功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/J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11436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桶装，手提上楼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100N</a:t>
                      </a: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×</a:t>
                      </a: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6m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</a:t>
                      </a: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400+20</a:t>
                      </a:r>
                      <a:r>
                        <a:rPr lang="zh-CN" altLang="en-US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×6m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400">
                        <a:solidFill>
                          <a:srgbClr val="A813AD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1150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桶装，动滑轮吊运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100N</a:t>
                      </a: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×</a:t>
                      </a: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6m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（</a:t>
                      </a: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20+10</a:t>
                      </a:r>
                      <a:r>
                        <a:rPr lang="zh-CN" altLang="en-US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）</a:t>
                      </a: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×12m</a:t>
                      </a:r>
                      <a:endParaRPr lang="zh-CN" altLang="en-US" sz="2400">
                        <a:solidFill>
                          <a:srgbClr val="A813AD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A813AD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11436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袋装，动滑轮吊运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100N</a:t>
                      </a: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×</a:t>
                      </a: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6m</a:t>
                      </a: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（</a:t>
                      </a: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5+10</a:t>
                      </a:r>
                      <a:r>
                        <a:rPr lang="zh-CN" altLang="en-US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）</a:t>
                      </a: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2400">
                          <a:solidFill>
                            <a:srgbClr val="A813AD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×12m</a:t>
                      </a:r>
                      <a:endParaRPr lang="zh-CN" altLang="en-US" sz="2400">
                        <a:solidFill>
                          <a:srgbClr val="A813AD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A813AD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6297437" y="4046773"/>
          <a:ext cx="226214" cy="569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r:id="rId14" imgW="139700" imgH="342900" progId="Equation.KSEE3">
                  <p:embed/>
                </p:oleObj>
              </mc:Choice>
              <mc:Fallback>
                <p:oleObj r:id="rId14" imgW="139700" imgH="3429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97437" y="4046773"/>
                        <a:ext cx="226214" cy="569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6398887" y="5084175"/>
          <a:ext cx="226214" cy="569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r:id="rId16" imgW="139700" imgH="342900" progId="Equation.KSEE3">
                  <p:embed/>
                </p:oleObj>
              </mc:Choice>
              <mc:Fallback>
                <p:oleObj r:id="rId16" imgW="139700" imgH="3429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98887" y="5084175"/>
                        <a:ext cx="226214" cy="569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9867077" y="2923999"/>
            <a:ext cx="1080029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3120</a:t>
            </a: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10065566" y="4046773"/>
            <a:ext cx="683682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780</a:t>
            </a:r>
          </a:p>
        </p:txBody>
      </p:sp>
      <p:sp>
        <p:nvSpPr>
          <p:cNvPr id="28" name="文本框 27"/>
          <p:cNvSpPr txBox="1"/>
          <p:nvPr>
            <p:custDataLst>
              <p:tags r:id="rId10"/>
            </p:custDataLst>
          </p:nvPr>
        </p:nvSpPr>
        <p:spPr>
          <a:xfrm>
            <a:off x="10065566" y="5084175"/>
            <a:ext cx="683682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690</a:t>
            </a:r>
          </a:p>
        </p:txBody>
      </p:sp>
      <p:sp>
        <p:nvSpPr>
          <p:cNvPr id="29" name="文本框 28"/>
          <p:cNvSpPr txBox="1"/>
          <p:nvPr>
            <p:custDataLst>
              <p:tags r:id="rId11"/>
            </p:custDataLst>
          </p:nvPr>
        </p:nvSpPr>
        <p:spPr>
          <a:xfrm>
            <a:off x="1193451" y="6153915"/>
            <a:ext cx="7913069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由此可知，完成此项任务，不同工作方式工作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效率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不同。</a:t>
            </a:r>
          </a:p>
        </p:txBody>
      </p:sp>
    </p:spTree>
    <p:extLst>
      <p:ext uri="{BB962C8B-B14F-4D97-AF65-F5344CB8AC3E}">
        <p14:creationId xmlns:p14="http://schemas.microsoft.com/office/powerpoint/2010/main" val="1669219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3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3778" y="1539287"/>
            <a:ext cx="8656613" cy="25482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知道什么是有用功、额外功和总功；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理解机械效率的概念；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通过测量滑轮组机械效率加强对机械效率的理解；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会进行有关机械效率的计算。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7138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3165732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一、有用功、额外功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057978" y="1757245"/>
            <a:ext cx="5296173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使用机械时，对物体所做的有用的功。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3473" y="1880129"/>
            <a:ext cx="1784505" cy="53293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有用功</a:t>
            </a: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203537" y="2482262"/>
            <a:ext cx="5296173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使用机械时，人们额外需要做的功。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AutoShap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3473" y="2574102"/>
            <a:ext cx="1784505" cy="4727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额外功</a:t>
            </a: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2203537" y="3173001"/>
            <a:ext cx="5296173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有用功与额外功的总和。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AutoShape 1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73473" y="3249318"/>
            <a:ext cx="1784505" cy="503179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总   功</a:t>
            </a:r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5770025" y="3173001"/>
            <a:ext cx="2717085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lang="zh-CN" altLang="en-US" sz="2400" baseline="-25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=W</a:t>
            </a:r>
            <a:r>
              <a:rPr lang="zh-CN" altLang="en-US" sz="2400" baseline="-25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有用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+W</a:t>
            </a:r>
            <a:r>
              <a:rPr lang="zh-CN" altLang="en-US" sz="2400" baseline="-25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额外</a:t>
            </a:r>
            <a:endParaRPr kumimoji="0" lang="zh-CN" altLang="en-US" sz="2400" i="0" u="none" strike="noStrike" cap="none" spc="0" normalizeH="0" baseline="-2500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2203537" y="3795183"/>
            <a:ext cx="3370521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使用机械会省功吗？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281AE2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8992468" y="789693"/>
            <a:ext cx="2163838" cy="3777074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2203536" y="4566768"/>
            <a:ext cx="911018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如图，甲直接提升物体做功，乙使用动滑轮提升物体做功相同吗？</a:t>
            </a:r>
          </a:p>
        </p:txBody>
      </p:sp>
      <p:sp>
        <p:nvSpPr>
          <p:cNvPr id="19" name="AutoShape 12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73473" y="3947818"/>
            <a:ext cx="1784505" cy="503179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提出问题</a:t>
            </a:r>
          </a:p>
        </p:txBody>
      </p:sp>
      <p:sp>
        <p:nvSpPr>
          <p:cNvPr id="5149" name="Text Box 29"/>
          <p:cNvSpPr txBox="1"/>
          <p:nvPr>
            <p:custDataLst>
              <p:tags r:id="rId15"/>
            </p:custDataLst>
          </p:nvPr>
        </p:nvSpPr>
        <p:spPr>
          <a:xfrm>
            <a:off x="2203537" y="5137209"/>
            <a:ext cx="9616288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结论：使用动滑轮比直接提升物体不省功。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 （把重物提升一定高度，甲乙所做有用功相同，但乙的拉力的功还包含克服动滑轮自身重力和摩擦的功）</a:t>
            </a:r>
          </a:p>
        </p:txBody>
      </p:sp>
      <p:sp>
        <p:nvSpPr>
          <p:cNvPr id="20" name="AutoShape 12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73473" y="5119746"/>
            <a:ext cx="1784505" cy="503179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实验结论</a:t>
            </a:r>
          </a:p>
        </p:txBody>
      </p:sp>
    </p:spTree>
    <p:extLst>
      <p:ext uri="{BB962C8B-B14F-4D97-AF65-F5344CB8AC3E}">
        <p14:creationId xmlns:p14="http://schemas.microsoft.com/office/powerpoint/2010/main" val="350683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6" grpId="0" animBg="1"/>
      <p:bldP spid="9" grpId="0"/>
      <p:bldP spid="10" grpId="0" animBg="1"/>
      <p:bldP spid="13" grpId="0"/>
      <p:bldP spid="14" grpId="0" animBg="1"/>
      <p:bldP spid="15" grpId="0"/>
      <p:bldP spid="16" grpId="0"/>
      <p:bldP spid="18" grpId="0"/>
      <p:bldP spid="19" grpId="0" animBg="1"/>
      <p:bldP spid="5149" grpId="0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273473" y="839494"/>
            <a:ext cx="2567746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二、机械效率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3474" y="2101968"/>
            <a:ext cx="1719602" cy="50188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机械效率</a:t>
            </a:r>
          </a:p>
        </p:txBody>
      </p:sp>
      <p:graphicFrame>
        <p:nvGraphicFramePr>
          <p:cNvPr id="23556" name="Object 4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209837" y="2663355"/>
          <a:ext cx="4977962" cy="892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r:id="rId17" imgW="2057400" imgH="393700" progId="Equation.3">
                  <p:embed/>
                </p:oleObj>
              </mc:Choice>
              <mc:Fallback>
                <p:oleObj r:id="rId17" imgW="20574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209837" y="2663355"/>
                        <a:ext cx="4977962" cy="89252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AutoShap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3474" y="2894248"/>
            <a:ext cx="1719602" cy="42750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公     式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2203536" y="3555882"/>
            <a:ext cx="6398887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η表示机械效率，机械效率常用百分数表示。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281AE2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2209837" y="4418012"/>
          <a:ext cx="4236939" cy="737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r:id="rId19" imgW="2247900" imgH="381000" progId="Equation.KSEE3">
                  <p:embed/>
                </p:oleObj>
              </mc:Choice>
              <mc:Fallback>
                <p:oleObj r:id="rId19" imgW="2247900" imgH="3810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209837" y="4418012"/>
                        <a:ext cx="4236939" cy="7373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2209523" y="5183128"/>
          <a:ext cx="4165735" cy="737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r:id="rId21" imgW="2209800" imgH="381000" progId="Equation.KSEE3">
                  <p:embed/>
                </p:oleObj>
              </mc:Choice>
              <mc:Fallback>
                <p:oleObj r:id="rId21" imgW="2209800" imgH="3810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209523" y="5183128"/>
                        <a:ext cx="4165735" cy="7373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2203536" y="6026503"/>
          <a:ext cx="4142421" cy="737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r:id="rId23" imgW="2197100" imgH="381000" progId="Equation.KSEE3">
                  <p:embed/>
                </p:oleObj>
              </mc:Choice>
              <mc:Fallback>
                <p:oleObj r:id="rId23" imgW="2197100" imgH="3810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203536" y="6026503"/>
                        <a:ext cx="4142421" cy="7373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本框 19"/>
          <p:cNvSpPr txBox="1"/>
          <p:nvPr>
            <p:custDataLst>
              <p:tags r:id="rId12"/>
            </p:custDataLst>
          </p:nvPr>
        </p:nvSpPr>
        <p:spPr>
          <a:xfrm>
            <a:off x="200379" y="4659901"/>
            <a:ext cx="1865791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上述三种不同做功方式的机械效率</a:t>
            </a:r>
          </a:p>
        </p:txBody>
      </p:sp>
      <p:sp>
        <p:nvSpPr>
          <p:cNvPr id="21" name="文本框 20"/>
          <p:cNvSpPr txBox="1"/>
          <p:nvPr>
            <p:custDataLst>
              <p:tags r:id="rId13"/>
            </p:custDataLst>
          </p:nvPr>
        </p:nvSpPr>
        <p:spPr>
          <a:xfrm>
            <a:off x="2203536" y="2025003"/>
            <a:ext cx="3532463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有用功与总功的比值。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14"/>
            </p:custDataLst>
          </p:nvPr>
        </p:nvSpPr>
        <p:spPr>
          <a:xfrm>
            <a:off x="7187800" y="4418013"/>
            <a:ext cx="4281677" cy="234838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人们总是希望在保证有用功一定的情况下，额外功越小越好，也就是机械的机械效率越高越好。</a:t>
            </a:r>
          </a:p>
        </p:txBody>
      </p:sp>
    </p:spTree>
    <p:extLst>
      <p:ext uri="{BB962C8B-B14F-4D97-AF65-F5344CB8AC3E}">
        <p14:creationId xmlns:p14="http://schemas.microsoft.com/office/powerpoint/2010/main" val="921713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4" grpId="0" animBg="1"/>
      <p:bldP spid="6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567746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二、机械效率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203536" y="2013362"/>
            <a:ext cx="6034676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有没有机械效率为100%的机械？为什么？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3473" y="2087740"/>
            <a:ext cx="1799628" cy="60860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师生互动</a:t>
            </a:r>
          </a:p>
        </p:txBody>
      </p:sp>
      <p:sp>
        <p:nvSpPr>
          <p:cNvPr id="14339" name="文本框 14338"/>
          <p:cNvSpPr txBox="1"/>
          <p:nvPr>
            <p:custDataLst>
              <p:tags r:id="rId6"/>
            </p:custDataLst>
          </p:nvPr>
        </p:nvSpPr>
        <p:spPr>
          <a:xfrm>
            <a:off x="273473" y="2879372"/>
            <a:ext cx="11555173" cy="29142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机械效率高低只表示有用功占总功的比值大小，不能说明做有用功多少；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机械效率是有用功跟总功的比值，只有大小，没有单位；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由于额外功总是存在，有用功总是小于总功，所以机械效率总是小于1；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40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机械效率是标志机械做功性能好坏的物理量，机械效率越高，机械性能越好；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240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机械效率高低与做功多少，功率大小，是否省力，提升高度无关。</a:t>
            </a:r>
          </a:p>
        </p:txBody>
      </p:sp>
    </p:spTree>
    <p:extLst>
      <p:ext uri="{BB962C8B-B14F-4D97-AF65-F5344CB8AC3E}">
        <p14:creationId xmlns:p14="http://schemas.microsoft.com/office/powerpoint/2010/main" val="2601569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2429</Words>
  <Application>Microsoft Office PowerPoint</Application>
  <PresentationFormat>自定义</PresentationFormat>
  <Paragraphs>237</Paragraphs>
  <Slides>25</Slides>
  <Notes>24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Office 主题</vt:lpstr>
      <vt:lpstr>Equation.KSEE3</vt:lpstr>
      <vt:lpstr>Microsoft 公式 3.0</vt:lpstr>
      <vt:lpstr>PowerPoint 演示文稿</vt:lpstr>
      <vt:lpstr>2020-2021学年八年级下册同步备课系列（人教版）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13</cp:revision>
  <dcterms:created xsi:type="dcterms:W3CDTF">2021-02-22T07:19:52Z</dcterms:created>
  <dcterms:modified xsi:type="dcterms:W3CDTF">2021-04-02T12:28:06Z</dcterms:modified>
</cp:coreProperties>
</file>